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57" r:id="rId5"/>
    <p:sldId id="259" r:id="rId6"/>
    <p:sldId id="299" r:id="rId7"/>
    <p:sldId id="304" r:id="rId8"/>
    <p:sldId id="262" r:id="rId9"/>
    <p:sldId id="266" r:id="rId10"/>
    <p:sldId id="268" r:id="rId11"/>
    <p:sldId id="305" r:id="rId12"/>
    <p:sldId id="269" r:id="rId13"/>
    <p:sldId id="306" r:id="rId14"/>
    <p:sldId id="294" r:id="rId15"/>
    <p:sldId id="309" r:id="rId16"/>
    <p:sldId id="310" r:id="rId17"/>
    <p:sldId id="283" r:id="rId18"/>
    <p:sldId id="302" r:id="rId19"/>
    <p:sldId id="296" r:id="rId20"/>
    <p:sldId id="300" r:id="rId21"/>
    <p:sldId id="301" r:id="rId22"/>
    <p:sldId id="297" r:id="rId23"/>
    <p:sldId id="285" r:id="rId24"/>
    <p:sldId id="286" r:id="rId25"/>
    <p:sldId id="287" r:id="rId26"/>
    <p:sldId id="288" r:id="rId27"/>
    <p:sldId id="289" r:id="rId28"/>
    <p:sldId id="290" r:id="rId29"/>
    <p:sldId id="307" r:id="rId30"/>
    <p:sldId id="265" r:id="rId31"/>
    <p:sldId id="270" r:id="rId32"/>
    <p:sldId id="271" r:id="rId33"/>
    <p:sldId id="272" r:id="rId34"/>
    <p:sldId id="308" r:id="rId35"/>
    <p:sldId id="298" r:id="rId36"/>
    <p:sldId id="275" r:id="rId37"/>
    <p:sldId id="260" r:id="rId38"/>
    <p:sldId id="276" r:id="rId39"/>
    <p:sldId id="280" r:id="rId40"/>
    <p:sldId id="278" r:id="rId41"/>
    <p:sldId id="279" r:id="rId42"/>
    <p:sldId id="261" r:id="rId43"/>
    <p:sldId id="303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15C47-E610-F041-40E3-8A5F2E4654B6}" v="296" dt="2025-06-09T20:13:16.015"/>
    <p1510:client id="{13B0A355-AB71-FD92-360E-53197F77D9D1}" v="3" vWet="4" dt="2025-06-09T16:09:23.518"/>
    <p1510:client id="{2F601F4F-07AE-EC9F-C189-807D4D636885}" v="1060" dt="2025-06-09T16:08:17.739"/>
    <p1510:client id="{3FD0CDF3-B4D9-1FE3-5CE6-844AB72815BF}" v="7" dt="2025-06-09T10:41:30.808"/>
    <p1510:client id="{70635CD2-0E17-4A24-B2E5-0D7551BEEAF2}" v="5997" dt="2025-06-09T19:00:24.160"/>
    <p1510:client id="{9404C276-8A16-846A-F5A2-11F40F9A378C}" v="1" dt="2025-06-09T21:07:28.027"/>
    <p1510:client id="{B6C93D5B-49AC-12C9-2033-5853DD9601A0}" v="503" dt="2025-06-09T19:50:50.634"/>
    <p1510:client id="{CDA86AB9-98E6-F3ED-7798-10D79C9B705C}" v="8" dt="2025-06-09T21:09:09.632"/>
    <p1510:client id="{E925BE48-6E89-0F39-E40A-E3FB94422E29}" v="2" dt="2025-06-09T10:50:30.373"/>
    <p1510:client id="{EC11E911-DE6B-5C4F-9F79-E63FC4B0CCB2}" v="6134" dt="2025-06-09T21:49:41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591"/>
  </p:normalViewPr>
  <p:slideViewPr>
    <p:cSldViewPr snapToGrid="0">
      <p:cViewPr>
        <p:scale>
          <a:sx n="96" d="100"/>
          <a:sy n="96" d="100"/>
        </p:scale>
        <p:origin x="1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057EB-7613-40BF-BC38-C4404E475540}" type="datetimeFigureOut">
              <a:rPr lang="nl-NL" smtClean="0"/>
              <a:t>09-06-2025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EDA97-E338-45F8-A5E7-1CDD5AF6A9A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30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176B4-2F3E-4542-A88B-B482618D0CA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539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EDA97-E338-45F8-A5E7-1CDD5AF6A9A8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7052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1360-860D-DCD6-52A5-8FD46706F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9979D7E-B17B-7D0D-C78C-63676B147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AF80CA-61D2-6553-527E-F280CB9FD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6B0DA9-A779-F53C-3320-A47C6A7A9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EDA97-E338-45F8-A5E7-1CDD5AF6A9A8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562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EDA97-E338-45F8-A5E7-1CDD5AF6A9A8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345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0205F-4117-FD83-813E-25DB5F93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45AFF69-4D5E-F691-CA9B-DC9C0145C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2416D6-D44F-2E2C-93EB-84C008483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1F092E-9DE4-C115-4A6C-B2131CCF9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EDA97-E338-45F8-A5E7-1CDD5AF6A9A8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265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EDA97-E338-45F8-A5E7-1CDD5AF6A9A8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148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EDA97-E338-45F8-A5E7-1CDD5AF6A9A8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079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hoek 33">
            <a:extLst>
              <a:ext uri="{FF2B5EF4-FFF2-40B4-BE49-F238E27FC236}">
                <a16:creationId xmlns:a16="http://schemas.microsoft.com/office/drawing/2014/main" id="{4BA9A9DA-7F82-A455-1C60-3EE6BCAB12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err="1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71070AA-35A3-CDB3-EFB2-1ACEEB90F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61002"/>
            <a:ext cx="666849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/>
              <a:t>Quote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643AF82E-C1ED-400F-120E-32FD5E07D1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err="1"/>
          </a:p>
        </p:txBody>
      </p:sp>
      <p:sp>
        <p:nvSpPr>
          <p:cNvPr id="41" name="Vrije vorm: vorm 40">
            <a:extLst>
              <a:ext uri="{FF2B5EF4-FFF2-40B4-BE49-F238E27FC236}">
                <a16:creationId xmlns:a16="http://schemas.microsoft.com/office/drawing/2014/main" id="{D840FC76-4BFA-9D62-E866-F7E43D4932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" y="2"/>
            <a:ext cx="12191999" cy="6857999"/>
          </a:xfrm>
          <a:custGeom>
            <a:avLst/>
            <a:gdLst>
              <a:gd name="connsiteX0" fmla="*/ 2664877 w 12191999"/>
              <a:gd name="connsiteY0" fmla="*/ 0 h 6857999"/>
              <a:gd name="connsiteX1" fmla="*/ 9662219 w 12191999"/>
              <a:gd name="connsiteY1" fmla="*/ 0 h 6857999"/>
              <a:gd name="connsiteX2" fmla="*/ 9669502 w 12191999"/>
              <a:gd name="connsiteY2" fmla="*/ 58454 h 6857999"/>
              <a:gd name="connsiteX3" fmla="*/ 12141987 w 12191999"/>
              <a:gd name="connsiteY3" fmla="*/ 2645975 h 6857999"/>
              <a:gd name="connsiteX4" fmla="*/ 12191999 w 12191999"/>
              <a:gd name="connsiteY4" fmla="*/ 2652349 h 6857999"/>
              <a:gd name="connsiteX5" fmla="*/ 12191999 w 12191999"/>
              <a:gd name="connsiteY5" fmla="*/ 6857999 h 6857999"/>
              <a:gd name="connsiteX6" fmla="*/ 7658728 w 12191999"/>
              <a:gd name="connsiteY6" fmla="*/ 6857999 h 6857999"/>
              <a:gd name="connsiteX7" fmla="*/ 7684133 w 12191999"/>
              <a:gd name="connsiteY7" fmla="*/ 6682259 h 6857999"/>
              <a:gd name="connsiteX8" fmla="*/ 7588732 w 12191999"/>
              <a:gd name="connsiteY8" fmla="*/ 5413362 h 6857999"/>
              <a:gd name="connsiteX9" fmla="*/ 6769078 w 12191999"/>
              <a:gd name="connsiteY9" fmla="*/ 6441900 h 6857999"/>
              <a:gd name="connsiteX10" fmla="*/ 6629774 w 12191999"/>
              <a:gd name="connsiteY10" fmla="*/ 6673849 h 6857999"/>
              <a:gd name="connsiteX11" fmla="*/ 6506207 w 12191999"/>
              <a:gd name="connsiteY11" fmla="*/ 6857999 h 6857999"/>
              <a:gd name="connsiteX12" fmla="*/ 0 w 12191999"/>
              <a:gd name="connsiteY12" fmla="*/ 6857999 h 6857999"/>
              <a:gd name="connsiteX13" fmla="*/ 0 w 12191999"/>
              <a:gd name="connsiteY13" fmla="*/ 4333078 h 6857999"/>
              <a:gd name="connsiteX14" fmla="*/ 146172 w 12191999"/>
              <a:gd name="connsiteY14" fmla="*/ 4092082 h 6857999"/>
              <a:gd name="connsiteX15" fmla="*/ 2642743 w 12191999"/>
              <a:gd name="connsiteY15" fmla="*/ 49565 h 6857999"/>
              <a:gd name="connsiteX16" fmla="*/ 0 w 12191999"/>
              <a:gd name="connsiteY16" fmla="*/ 0 h 6857999"/>
              <a:gd name="connsiteX17" fmla="*/ 960612 w 12191999"/>
              <a:gd name="connsiteY17" fmla="*/ 0 h 6857999"/>
              <a:gd name="connsiteX18" fmla="*/ 943428 w 12191999"/>
              <a:gd name="connsiteY18" fmla="*/ 19059 h 6857999"/>
              <a:gd name="connsiteX19" fmla="*/ 113541 w 12191999"/>
              <a:gd name="connsiteY19" fmla="*/ 831096 h 6857999"/>
              <a:gd name="connsiteX20" fmla="*/ 0 w 12191999"/>
              <a:gd name="connsiteY20" fmla="*/ 93168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1999" h="6857999">
                <a:moveTo>
                  <a:pt x="2664877" y="0"/>
                </a:moveTo>
                <a:lnTo>
                  <a:pt x="9662219" y="0"/>
                </a:lnTo>
                <a:lnTo>
                  <a:pt x="9669502" y="58454"/>
                </a:lnTo>
                <a:cubicBezTo>
                  <a:pt x="9916918" y="1666551"/>
                  <a:pt x="10899414" y="2453064"/>
                  <a:pt x="12141987" y="2645975"/>
                </a:cubicBezTo>
                <a:lnTo>
                  <a:pt x="12191999" y="2652349"/>
                </a:lnTo>
                <a:lnTo>
                  <a:pt x="12191999" y="6857999"/>
                </a:lnTo>
                <a:lnTo>
                  <a:pt x="7658728" y="6857999"/>
                </a:lnTo>
                <a:lnTo>
                  <a:pt x="7684133" y="6682259"/>
                </a:lnTo>
                <a:cubicBezTo>
                  <a:pt x="7761749" y="6064946"/>
                  <a:pt x="7755600" y="5464341"/>
                  <a:pt x="7588732" y="5413362"/>
                </a:cubicBezTo>
                <a:cubicBezTo>
                  <a:pt x="7340994" y="5335952"/>
                  <a:pt x="7131278" y="5762726"/>
                  <a:pt x="6769078" y="6441900"/>
                </a:cubicBezTo>
                <a:cubicBezTo>
                  <a:pt x="6725598" y="6518910"/>
                  <a:pt x="6679102" y="6596298"/>
                  <a:pt x="6629774" y="6673849"/>
                </a:cubicBezTo>
                <a:lnTo>
                  <a:pt x="6506207" y="6857999"/>
                </a:lnTo>
                <a:lnTo>
                  <a:pt x="0" y="6857999"/>
                </a:lnTo>
                <a:lnTo>
                  <a:pt x="0" y="4333078"/>
                </a:lnTo>
                <a:lnTo>
                  <a:pt x="146172" y="4092082"/>
                </a:lnTo>
                <a:cubicBezTo>
                  <a:pt x="909057" y="2863958"/>
                  <a:pt x="1936780" y="1556781"/>
                  <a:pt x="2642743" y="49565"/>
                </a:cubicBezTo>
                <a:close/>
                <a:moveTo>
                  <a:pt x="0" y="0"/>
                </a:moveTo>
                <a:lnTo>
                  <a:pt x="960612" y="0"/>
                </a:lnTo>
                <a:lnTo>
                  <a:pt x="943428" y="19059"/>
                </a:lnTo>
                <a:cubicBezTo>
                  <a:pt x="681749" y="296223"/>
                  <a:pt x="403894" y="566215"/>
                  <a:pt x="113541" y="831096"/>
                </a:cubicBezTo>
                <a:lnTo>
                  <a:pt x="0" y="9316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GB" sz="1600" err="1"/>
          </a:p>
        </p:txBody>
      </p:sp>
      <p:sp>
        <p:nvSpPr>
          <p:cNvPr id="38" name="Tijdelijke aanduiding voor tekst 3">
            <a:extLst>
              <a:ext uri="{FF2B5EF4-FFF2-40B4-BE49-F238E27FC236}">
                <a16:creationId xmlns:a16="http://schemas.microsoft.com/office/drawing/2014/main" id="{76CBEE19-19B8-54C7-B3D4-7E145D8FAA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 hasCustomPrompt="1"/>
          </p:nvPr>
        </p:nvSpPr>
        <p:spPr>
          <a:xfrm>
            <a:off x="719138" y="719138"/>
            <a:ext cx="10752137" cy="5281612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0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/>
              <a:t>Quote</a:t>
            </a:r>
          </a:p>
        </p:txBody>
      </p:sp>
      <p:grpSp>
        <p:nvGrpSpPr>
          <p:cNvPr id="25" name="Groep 24">
            <a:extLst>
              <a:ext uri="{FF2B5EF4-FFF2-40B4-BE49-F238E27FC236}">
                <a16:creationId xmlns:a16="http://schemas.microsoft.com/office/drawing/2014/main" id="{E6F410F0-D1DC-202A-E501-96449F5D92C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  <a:solidFill>
            <a:schemeClr val="bg1"/>
          </a:solidFill>
        </p:grpSpPr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902B7BC0-E1DE-6761-BAA2-289E1BF2AE2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77DB36C0-4B06-148B-B57C-74F842A70ECB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44F18412-D70E-7985-05EF-0A560429034C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4CDC0AA2-CBAF-B659-0AC6-C307B4BF19D0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8B5196A6-0E92-0BA6-DAB1-3CFEF96E2966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Vrije vorm: vorm 30">
              <a:extLst>
                <a:ext uri="{FF2B5EF4-FFF2-40B4-BE49-F238E27FC236}">
                  <a16:creationId xmlns:a16="http://schemas.microsoft.com/office/drawing/2014/main" id="{8ADC5254-E2B3-7491-C71F-7DFFE5010D54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Vrije vorm: vorm 31">
              <a:extLst>
                <a:ext uri="{FF2B5EF4-FFF2-40B4-BE49-F238E27FC236}">
                  <a16:creationId xmlns:a16="http://schemas.microsoft.com/office/drawing/2014/main" id="{4DE709D1-04E9-E28E-EF96-038EF13D728E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Vrije vorm: vorm 32">
              <a:extLst>
                <a:ext uri="{FF2B5EF4-FFF2-40B4-BE49-F238E27FC236}">
                  <a16:creationId xmlns:a16="http://schemas.microsoft.com/office/drawing/2014/main" id="{B23C046E-991A-48FD-E45D-368DA85614EF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2" name="Tijdelijke aanduiding voor datum 41">
            <a:extLst>
              <a:ext uri="{FF2B5EF4-FFF2-40B4-BE49-F238E27FC236}">
                <a16:creationId xmlns:a16="http://schemas.microsoft.com/office/drawing/2014/main" id="{443D2E7F-A623-8993-DD43-05FEE32F8E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227193-D8F5-48A7-B0D3-6DAD1F4F8E92}" type="datetime1">
              <a:rPr lang="nl-NL" smtClean="0"/>
              <a:t>09-06-2025</a:t>
            </a:fld>
            <a:endParaRPr lang="en-GB"/>
          </a:p>
        </p:txBody>
      </p:sp>
      <p:sp>
        <p:nvSpPr>
          <p:cNvPr id="43" name="Tijdelijke aanduiding voor dianummer 42">
            <a:extLst>
              <a:ext uri="{FF2B5EF4-FFF2-40B4-BE49-F238E27FC236}">
                <a16:creationId xmlns:a16="http://schemas.microsoft.com/office/drawing/2014/main" id="{5C52521A-2ED3-C2C9-18F8-B9748BDDEE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51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grafiek 17">
            <a:extLst>
              <a:ext uri="{FF2B5EF4-FFF2-40B4-BE49-F238E27FC236}">
                <a16:creationId xmlns:a16="http://schemas.microsoft.com/office/drawing/2014/main" id="{9C976D4D-6916-D2FC-E254-80706C2BEE24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718667" y="1565275"/>
            <a:ext cx="10753334" cy="4435475"/>
          </a:xfrm>
          <a:solidFill>
            <a:schemeClr val="bg1">
              <a:lumMod val="95000"/>
            </a:schemeClr>
          </a:solid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/>
              <a:t>Click on the icon below</a:t>
            </a:r>
            <a:br>
              <a:rPr lang="en-GB"/>
            </a:br>
            <a:r>
              <a:rPr lang="en-GB"/>
              <a:t>to insert a graph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091338-B78F-4C9D-8081-A0FCD7101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goes here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2FC7157-BDBD-4338-9C83-079E45D53067}"/>
              </a:ext>
            </a:extLst>
          </p:cNvPr>
          <p:cNvSpPr/>
          <p:nvPr userDrawn="1"/>
        </p:nvSpPr>
        <p:spPr>
          <a:xfrm>
            <a:off x="0" y="-441330"/>
            <a:ext cx="6796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>
                <a:solidFill>
                  <a:schemeClr val="accent1"/>
                </a:solidFill>
                <a:latin typeface="+mj-lt"/>
              </a:rPr>
              <a:t>Graph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39B92A0-6A1A-48FD-9DE6-B4526A0F68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F67F68-8730-46D4-B97A-B14B07754ED5}" type="datetime1">
              <a:rPr lang="nl-NL" smtClean="0"/>
              <a:t>09-06-2025</a:t>
            </a:fld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39C9CDC-BA47-4EE3-AB72-1B052FAD6F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2DB909E2-579E-7420-B285-B389C3AE3393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680CF1DF-856E-8E3E-4BBE-4805542EA914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D6DEF1C-D18F-9BF8-4FBB-393B195F8523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33" name="Ovaal 32">
                <a:extLst>
                  <a:ext uri="{FF2B5EF4-FFF2-40B4-BE49-F238E27FC236}">
                    <a16:creationId xmlns:a16="http://schemas.microsoft.com/office/drawing/2014/main" id="{C2AA5349-4667-F1BB-8749-61754D67B08A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948A4516-EE53-9ED0-1F2F-7410A66E5832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35" name="Groep 34">
                <a:extLst>
                  <a:ext uri="{FF2B5EF4-FFF2-40B4-BE49-F238E27FC236}">
                    <a16:creationId xmlns:a16="http://schemas.microsoft.com/office/drawing/2014/main" id="{883D4637-4338-DD25-45CB-22329D8FF6A1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34B3B2A-C80C-D662-35DD-C7972D581181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A6E43491-EF0F-05B7-1F05-BBFDA2A92B8E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Tekstvak 47">
                  <a:extLst>
                    <a:ext uri="{FF2B5EF4-FFF2-40B4-BE49-F238E27FC236}">
                      <a16:creationId xmlns:a16="http://schemas.microsoft.com/office/drawing/2014/main" id="{1C7EA8EB-CD33-9439-E202-16194D92EE8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49" name="Tekstvak 48">
                  <a:extLst>
                    <a:ext uri="{FF2B5EF4-FFF2-40B4-BE49-F238E27FC236}">
                      <a16:creationId xmlns:a16="http://schemas.microsoft.com/office/drawing/2014/main" id="{5FFEB4FB-F37F-B1A5-2DA9-2399B6B6511A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50" name="Vrije vorm: vorm 49">
                  <a:extLst>
                    <a:ext uri="{FF2B5EF4-FFF2-40B4-BE49-F238E27FC236}">
                      <a16:creationId xmlns:a16="http://schemas.microsoft.com/office/drawing/2014/main" id="{BBF461B4-9C4B-F5F3-DFDB-1B00E3910BA7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296A3EF-5B20-BA91-1AF3-24FB56ED49C0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71" name="Rechthoek 70">
                    <a:extLst>
                      <a:ext uri="{FF2B5EF4-FFF2-40B4-BE49-F238E27FC236}">
                        <a16:creationId xmlns:a16="http://schemas.microsoft.com/office/drawing/2014/main" id="{A6E02C25-B3CC-B095-2619-965D3212719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2" name="Rechthoek 71">
                    <a:extLst>
                      <a:ext uri="{FF2B5EF4-FFF2-40B4-BE49-F238E27FC236}">
                        <a16:creationId xmlns:a16="http://schemas.microsoft.com/office/drawing/2014/main" id="{7F79493F-F589-8CB2-EC65-2CD9EBAF18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3" name="Rechthoek 72">
                    <a:extLst>
                      <a:ext uri="{FF2B5EF4-FFF2-40B4-BE49-F238E27FC236}">
                        <a16:creationId xmlns:a16="http://schemas.microsoft.com/office/drawing/2014/main" id="{B761E95E-2BC3-DF23-E772-5C701D5EB8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B31C3B2F-C551-7FFA-1994-50DFD9C355E4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B196AFE8-BAF3-9B20-F55E-555D3E6D63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54" name="Groep 53">
                    <a:extLst>
                      <a:ext uri="{FF2B5EF4-FFF2-40B4-BE49-F238E27FC236}">
                        <a16:creationId xmlns:a16="http://schemas.microsoft.com/office/drawing/2014/main" id="{029ED99F-086B-DFC1-BD59-96A3BB73A1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AE2D43E5-34C5-B533-FDC8-9875789C0F9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EB5E7D2D-A2F7-31C9-7733-8B6DF553AE2B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6" name="Groep 65">
                      <a:extLst>
                        <a:ext uri="{FF2B5EF4-FFF2-40B4-BE49-F238E27FC236}">
                          <a16:creationId xmlns:a16="http://schemas.microsoft.com/office/drawing/2014/main" id="{F724BAD9-4B97-5FC3-2704-C1465C3B41A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67" name="Rechte verbindingslijn 66">
                        <a:extLst>
                          <a:ext uri="{FF2B5EF4-FFF2-40B4-BE49-F238E27FC236}">
                            <a16:creationId xmlns:a16="http://schemas.microsoft.com/office/drawing/2014/main" id="{4831ED37-35C9-37E3-6163-578A1EAE9E2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8" name="Rechte verbindingslijn 67">
                        <a:extLst>
                          <a:ext uri="{FF2B5EF4-FFF2-40B4-BE49-F238E27FC236}">
                            <a16:creationId xmlns:a16="http://schemas.microsoft.com/office/drawing/2014/main" id="{DFF104EF-9AA2-18D8-729B-EEE5927A763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68">
                        <a:extLst>
                          <a:ext uri="{FF2B5EF4-FFF2-40B4-BE49-F238E27FC236}">
                            <a16:creationId xmlns:a16="http://schemas.microsoft.com/office/drawing/2014/main" id="{8EA6A74D-9ED8-19D6-A2B9-FEAA889D13C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69">
                        <a:extLst>
                          <a:ext uri="{FF2B5EF4-FFF2-40B4-BE49-F238E27FC236}">
                            <a16:creationId xmlns:a16="http://schemas.microsoft.com/office/drawing/2014/main" id="{698B3A79-C1F7-5F71-D5A9-0CC83C8D0E0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4EE3CE9F-13AA-FBBD-B74F-E690C0F0715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E7AC75CB-1385-0081-A6EE-476D3A8C91EF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8EDB2AF1-01E4-84B6-E591-7C60D6C0B41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2BE38BFD-CF15-99BD-52D7-BAE4792A6D36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E7C7006E-DA51-74A5-5437-0982DDE60B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60" name="Groep 59">
                    <a:extLst>
                      <a:ext uri="{FF2B5EF4-FFF2-40B4-BE49-F238E27FC236}">
                        <a16:creationId xmlns:a16="http://schemas.microsoft.com/office/drawing/2014/main" id="{69B4CA6F-3C30-C9D4-6CDE-69D4FFD5462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7587ED83-F8C0-317C-74C0-4C453F74C9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Rechthoek: afgeronde bovenhoeken 61">
                      <a:extLst>
                        <a:ext uri="{FF2B5EF4-FFF2-40B4-BE49-F238E27FC236}">
                          <a16:creationId xmlns:a16="http://schemas.microsoft.com/office/drawing/2014/main" id="{3E5E5670-9461-25A0-4574-183B2CD0C15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Gelijkbenige driehoek 62">
                      <a:extLst>
                        <a:ext uri="{FF2B5EF4-FFF2-40B4-BE49-F238E27FC236}">
                          <a16:creationId xmlns:a16="http://schemas.microsoft.com/office/drawing/2014/main" id="{3576B5E2-335E-BDC1-D94D-3AF8C0870FD0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4FD77C49-F4D1-428A-AC10-EB0884CD9787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37" name="ICOON_info">
                <a:extLst>
                  <a:ext uri="{FF2B5EF4-FFF2-40B4-BE49-F238E27FC236}">
                    <a16:creationId xmlns:a16="http://schemas.microsoft.com/office/drawing/2014/main" id="{CFCB81CF-43E1-DC89-ED74-18FE0A4DC5E0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44" name="Ovaal 43">
                  <a:extLst>
                    <a:ext uri="{FF2B5EF4-FFF2-40B4-BE49-F238E27FC236}">
                      <a16:creationId xmlns:a16="http://schemas.microsoft.com/office/drawing/2014/main" id="{30A42F84-B94C-26E6-D041-B44B25B0672F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Graphic 163" descr="Informatie">
                  <a:extLst>
                    <a:ext uri="{FF2B5EF4-FFF2-40B4-BE49-F238E27FC236}">
                      <a16:creationId xmlns:a16="http://schemas.microsoft.com/office/drawing/2014/main" id="{83D8FACC-EE78-E1C6-AE43-00CAFA0E03A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6078BFE-9F83-C28E-12FD-051E8C5B8010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39" name="Inspireren">
                  <a:extLst>
                    <a:ext uri="{FF2B5EF4-FFF2-40B4-BE49-F238E27FC236}">
                      <a16:creationId xmlns:a16="http://schemas.microsoft.com/office/drawing/2014/main" id="{08B1427C-46F9-6B49-82FD-6E3C66E95168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41" name="Freeform 12">
                    <a:extLst>
                      <a:ext uri="{FF2B5EF4-FFF2-40B4-BE49-F238E27FC236}">
                        <a16:creationId xmlns:a16="http://schemas.microsoft.com/office/drawing/2014/main" id="{3A0FC7A3-3C8E-F597-CF49-D94C6CDABF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2" name="Freeform 13">
                    <a:extLst>
                      <a:ext uri="{FF2B5EF4-FFF2-40B4-BE49-F238E27FC236}">
                        <a16:creationId xmlns:a16="http://schemas.microsoft.com/office/drawing/2014/main" id="{0AEE7C72-28A1-4329-E2F3-F00C6F02DF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43" name="Freeform 14">
                    <a:extLst>
                      <a:ext uri="{FF2B5EF4-FFF2-40B4-BE49-F238E27FC236}">
                        <a16:creationId xmlns:a16="http://schemas.microsoft.com/office/drawing/2014/main" id="{A782A2E6-DF24-7E0E-54DA-AE986E4E167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40" name="Tekstvak 39">
                  <a:extLst>
                    <a:ext uri="{FF2B5EF4-FFF2-40B4-BE49-F238E27FC236}">
                      <a16:creationId xmlns:a16="http://schemas.microsoft.com/office/drawing/2014/main" id="{5C85C14F-71FC-0EC9-EC77-F93303E0B753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E0C74600-E0A1-32F6-F13A-80390DBD08F3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0" name="Rechthoek 9">
                <a:extLst>
                  <a:ext uri="{FF2B5EF4-FFF2-40B4-BE49-F238E27FC236}">
                    <a16:creationId xmlns:a16="http://schemas.microsoft.com/office/drawing/2014/main" id="{24EC8A38-F574-0E35-63BE-11DF49F4E34C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1" name="Ovaal 10">
                <a:extLst>
                  <a:ext uri="{FF2B5EF4-FFF2-40B4-BE49-F238E27FC236}">
                    <a16:creationId xmlns:a16="http://schemas.microsoft.com/office/drawing/2014/main" id="{45A82A4C-DF5D-DAD5-72AA-53FF5FAB9D7C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" name="Rechthoek 11">
                <a:extLst>
                  <a:ext uri="{FF2B5EF4-FFF2-40B4-BE49-F238E27FC236}">
                    <a16:creationId xmlns:a16="http://schemas.microsoft.com/office/drawing/2014/main" id="{6483ACA4-C62D-91E9-EAC0-5EDA7398955E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Ovaal 12">
                <a:extLst>
                  <a:ext uri="{FF2B5EF4-FFF2-40B4-BE49-F238E27FC236}">
                    <a16:creationId xmlns:a16="http://schemas.microsoft.com/office/drawing/2014/main" id="{526618F2-1324-5E8A-BB71-6664AC1889B7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" name="Rechthoek 13">
                <a:extLst>
                  <a:ext uri="{FF2B5EF4-FFF2-40B4-BE49-F238E27FC236}">
                    <a16:creationId xmlns:a16="http://schemas.microsoft.com/office/drawing/2014/main" id="{E8406F88-F7D9-1EDE-8CE6-BA8D8B59E542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" name="Groep 14">
                <a:extLst>
                  <a:ext uri="{FF2B5EF4-FFF2-40B4-BE49-F238E27FC236}">
                    <a16:creationId xmlns:a16="http://schemas.microsoft.com/office/drawing/2014/main" id="{62069577-5F1C-3A70-6ACD-A40A9ECBECA0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30" name="Rechthoek 29">
                  <a:extLst>
                    <a:ext uri="{FF2B5EF4-FFF2-40B4-BE49-F238E27FC236}">
                      <a16:creationId xmlns:a16="http://schemas.microsoft.com/office/drawing/2014/main" id="{894F8D05-7113-E8C0-2B1E-FF2E01C3A4B8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82A9E0A3-7689-1860-1E9B-0E50481EA941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" name="Groep 15">
                <a:extLst>
                  <a:ext uri="{FF2B5EF4-FFF2-40B4-BE49-F238E27FC236}">
                    <a16:creationId xmlns:a16="http://schemas.microsoft.com/office/drawing/2014/main" id="{EA37E07D-0213-C4CD-69FE-A8048220E7CF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7" name="Rechthoek 16">
                  <a:extLst>
                    <a:ext uri="{FF2B5EF4-FFF2-40B4-BE49-F238E27FC236}">
                      <a16:creationId xmlns:a16="http://schemas.microsoft.com/office/drawing/2014/main" id="{FE5D13BD-1999-6110-78C0-D7F82EDB4F64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" name="Rechthoek 17">
                  <a:extLst>
                    <a:ext uri="{FF2B5EF4-FFF2-40B4-BE49-F238E27FC236}">
                      <a16:creationId xmlns:a16="http://schemas.microsoft.com/office/drawing/2014/main" id="{A01F8DE7-341F-F591-B409-A46B7F9D65A2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Tekstvak 18">
                  <a:extLst>
                    <a:ext uri="{FF2B5EF4-FFF2-40B4-BE49-F238E27FC236}">
                      <a16:creationId xmlns:a16="http://schemas.microsoft.com/office/drawing/2014/main" id="{A8AAB229-07B8-C7CE-21D7-A6AB1D8F650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20" name="Tekstvak 19">
                  <a:extLst>
                    <a:ext uri="{FF2B5EF4-FFF2-40B4-BE49-F238E27FC236}">
                      <a16:creationId xmlns:a16="http://schemas.microsoft.com/office/drawing/2014/main" id="{CBE770A8-AA3B-F19B-BAF3-D092339DA4C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21" name="Vrije vorm: vorm 20">
                  <a:extLst>
                    <a:ext uri="{FF2B5EF4-FFF2-40B4-BE49-F238E27FC236}">
                      <a16:creationId xmlns:a16="http://schemas.microsoft.com/office/drawing/2014/main" id="{4D1992F5-364B-A1AA-BF83-EEA478039BEB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2" name="Groep 21">
                  <a:extLst>
                    <a:ext uri="{FF2B5EF4-FFF2-40B4-BE49-F238E27FC236}">
                      <a16:creationId xmlns:a16="http://schemas.microsoft.com/office/drawing/2014/main" id="{81D43394-7465-F780-625C-2049EF0FBBD2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26" name="Rechthoek 25">
                    <a:extLst>
                      <a:ext uri="{FF2B5EF4-FFF2-40B4-BE49-F238E27FC236}">
                        <a16:creationId xmlns:a16="http://schemas.microsoft.com/office/drawing/2014/main" id="{48686A95-5633-4F92-4103-8B63ADA8D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Rechthoek 26">
                    <a:extLst>
                      <a:ext uri="{FF2B5EF4-FFF2-40B4-BE49-F238E27FC236}">
                        <a16:creationId xmlns:a16="http://schemas.microsoft.com/office/drawing/2014/main" id="{2EED59AE-5793-247D-22EE-99445C5AC3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Rechthoek 27">
                    <a:extLst>
                      <a:ext uri="{FF2B5EF4-FFF2-40B4-BE49-F238E27FC236}">
                        <a16:creationId xmlns:a16="http://schemas.microsoft.com/office/drawing/2014/main" id="{292B9951-969D-2933-55CF-C20C8A85D3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Rechthoek 282">
                    <a:extLst>
                      <a:ext uri="{FF2B5EF4-FFF2-40B4-BE49-F238E27FC236}">
                        <a16:creationId xmlns:a16="http://schemas.microsoft.com/office/drawing/2014/main" id="{24A0D8CC-21F9-7BAE-D8E7-F39F888BE809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" name="Groep 22">
                  <a:extLst>
                    <a:ext uri="{FF2B5EF4-FFF2-40B4-BE49-F238E27FC236}">
                      <a16:creationId xmlns:a16="http://schemas.microsoft.com/office/drawing/2014/main" id="{1C06E203-D7C6-F1DC-D055-C5898F3E8459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24" name="Vrije vorm: vorm 23">
                    <a:extLst>
                      <a:ext uri="{FF2B5EF4-FFF2-40B4-BE49-F238E27FC236}">
                        <a16:creationId xmlns:a16="http://schemas.microsoft.com/office/drawing/2014/main" id="{48E01D86-B451-04DD-0A0E-70FC1827931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err="1">
                      <a:latin typeface="+mj-lt"/>
                    </a:endParaRPr>
                  </a:p>
                </p:txBody>
              </p:sp>
              <p:sp>
                <p:nvSpPr>
                  <p:cNvPr id="25" name="Vrije vorm: vorm 24">
                    <a:extLst>
                      <a:ext uri="{FF2B5EF4-FFF2-40B4-BE49-F238E27FC236}">
                        <a16:creationId xmlns:a16="http://schemas.microsoft.com/office/drawing/2014/main" id="{7924C626-1261-4B06-A851-7075F28E6DFD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err="1">
                      <a:latin typeface="+mj-lt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9663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9C2FF999-F008-1331-E6E0-38EDC8FDB419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Vrije vorm: vorm 41">
            <a:extLst>
              <a:ext uri="{FF2B5EF4-FFF2-40B4-BE49-F238E27FC236}">
                <a16:creationId xmlns:a16="http://schemas.microsoft.com/office/drawing/2014/main" id="{C60BEEE3-6FC2-1913-7D0E-D2FF66473DA8}"/>
              </a:ext>
            </a:extLst>
          </p:cNvPr>
          <p:cNvSpPr/>
          <p:nvPr/>
        </p:nvSpPr>
        <p:spPr>
          <a:xfrm>
            <a:off x="-10750" y="1"/>
            <a:ext cx="12202750" cy="6857999"/>
          </a:xfrm>
          <a:custGeom>
            <a:avLst/>
            <a:gdLst>
              <a:gd name="connsiteX0" fmla="*/ 12202750 w 12202750"/>
              <a:gd name="connsiteY0" fmla="*/ 3750218 h 6857999"/>
              <a:gd name="connsiteX1" fmla="*/ 12202750 w 12202750"/>
              <a:gd name="connsiteY1" fmla="*/ 6857999 h 6857999"/>
              <a:gd name="connsiteX2" fmla="*/ 11114530 w 12202750"/>
              <a:gd name="connsiteY2" fmla="*/ 6857999 h 6857999"/>
              <a:gd name="connsiteX3" fmla="*/ 11256844 w 12202750"/>
              <a:gd name="connsiteY3" fmla="*/ 6595461 h 6857999"/>
              <a:gd name="connsiteX4" fmla="*/ 12121807 w 12202750"/>
              <a:gd name="connsiteY4" fmla="*/ 4108853 h 6857999"/>
              <a:gd name="connsiteX5" fmla="*/ 7260002 w 12202750"/>
              <a:gd name="connsiteY5" fmla="*/ 0 h 6857999"/>
              <a:gd name="connsiteX6" fmla="*/ 12202750 w 12202750"/>
              <a:gd name="connsiteY6" fmla="*/ 0 h 6857999"/>
              <a:gd name="connsiteX7" fmla="*/ 12202750 w 12202750"/>
              <a:gd name="connsiteY7" fmla="*/ 1540137 h 6857999"/>
              <a:gd name="connsiteX8" fmla="*/ 12200549 w 12202750"/>
              <a:gd name="connsiteY8" fmla="*/ 1543414 h 6857999"/>
              <a:gd name="connsiteX9" fmla="*/ 11867141 w 12202750"/>
              <a:gd name="connsiteY9" fmla="*/ 2106148 h 6857999"/>
              <a:gd name="connsiteX10" fmla="*/ 6343721 w 12202750"/>
              <a:gd name="connsiteY10" fmla="*/ 3249151 h 6857999"/>
              <a:gd name="connsiteX11" fmla="*/ 7248419 w 12202750"/>
              <a:gd name="connsiteY11" fmla="*/ 17042 h 6857999"/>
              <a:gd name="connsiteX12" fmla="*/ 0 w 12202750"/>
              <a:gd name="connsiteY12" fmla="*/ 0 h 6857999"/>
              <a:gd name="connsiteX13" fmla="*/ 4336814 w 12202750"/>
              <a:gd name="connsiteY13" fmla="*/ 0 h 6857999"/>
              <a:gd name="connsiteX14" fmla="*/ 3953814 w 12202750"/>
              <a:gd name="connsiteY14" fmla="*/ 290459 h 6857999"/>
              <a:gd name="connsiteX15" fmla="*/ 34757 w 12202750"/>
              <a:gd name="connsiteY15" fmla="*/ 4907294 h 6857999"/>
              <a:gd name="connsiteX16" fmla="*/ 0 w 12202750"/>
              <a:gd name="connsiteY16" fmla="*/ 502206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7999">
                <a:moveTo>
                  <a:pt x="12202750" y="3750218"/>
                </a:moveTo>
                <a:lnTo>
                  <a:pt x="12202750" y="6857999"/>
                </a:lnTo>
                <a:lnTo>
                  <a:pt x="11114530" y="6857999"/>
                </a:lnTo>
                <a:lnTo>
                  <a:pt x="11256844" y="6595461"/>
                </a:lnTo>
                <a:cubicBezTo>
                  <a:pt x="11629965" y="5862402"/>
                  <a:pt x="11898764" y="5050891"/>
                  <a:pt x="12121807" y="4108853"/>
                </a:cubicBezTo>
                <a:close/>
                <a:moveTo>
                  <a:pt x="7260002" y="0"/>
                </a:moveTo>
                <a:lnTo>
                  <a:pt x="12202750" y="0"/>
                </a:lnTo>
                <a:lnTo>
                  <a:pt x="12202750" y="1540137"/>
                </a:lnTo>
                <a:lnTo>
                  <a:pt x="12200549" y="1543414"/>
                </a:lnTo>
                <a:cubicBezTo>
                  <a:pt x="12110526" y="1684115"/>
                  <a:pt x="12003525" y="1893029"/>
                  <a:pt x="11867141" y="2106148"/>
                </a:cubicBezTo>
                <a:cubicBezTo>
                  <a:pt x="10880238" y="3959252"/>
                  <a:pt x="7486531" y="6089453"/>
                  <a:pt x="6343721" y="3249151"/>
                </a:cubicBezTo>
                <a:cubicBezTo>
                  <a:pt x="5919494" y="2184051"/>
                  <a:pt x="6486561" y="1153587"/>
                  <a:pt x="7248419" y="17042"/>
                </a:cubicBezTo>
                <a:close/>
                <a:moveTo>
                  <a:pt x="0" y="0"/>
                </a:moveTo>
                <a:lnTo>
                  <a:pt x="4336814" y="0"/>
                </a:lnTo>
                <a:lnTo>
                  <a:pt x="3953814" y="290459"/>
                </a:lnTo>
                <a:cubicBezTo>
                  <a:pt x="2295623" y="1565228"/>
                  <a:pt x="719287" y="2947698"/>
                  <a:pt x="34757" y="4907294"/>
                </a:cubicBezTo>
                <a:lnTo>
                  <a:pt x="0" y="5022063"/>
                </a:lnTo>
                <a:close/>
              </a:path>
            </a:pathLst>
          </a:custGeom>
          <a:solidFill>
            <a:srgbClr val="00B8C8"/>
          </a:solidFill>
          <a:ln w="17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859210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/>
              <a:t>Closure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10752137" cy="1333698"/>
          </a:xfrm>
        </p:spPr>
        <p:txBody>
          <a:bodyPr wrap="square" anchor="b" anchorCtr="0">
            <a:spAutoFit/>
          </a:bodyPr>
          <a:lstStyle>
            <a:lvl1pPr marL="0" indent="0" algn="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/>
              <a:t>Title slide</a:t>
            </a:r>
            <a:br>
              <a:rPr lang="en-GB" noProof="0"/>
            </a:br>
            <a:r>
              <a:rPr lang="en-GB" noProof="0"/>
              <a:t>max. 2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10763113" cy="332399"/>
          </a:xfrm>
        </p:spPr>
        <p:txBody>
          <a:bodyPr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fld id="{8356D135-3DCC-4F43-956C-8E084B5B3B73}" type="datetime1">
              <a:rPr lang="nl-NL" smtClean="0"/>
              <a:t>09-06-2025</a:t>
            </a:fld>
            <a:endParaRPr lang="en-GB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C93E164C-298E-F36F-9136-0AC365C778F8}"/>
              </a:ext>
            </a:extLst>
          </p:cNvPr>
          <p:cNvGrpSpPr/>
          <p:nvPr userDrawn="1"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22" name="Vrije vorm: vorm 21">
              <a:extLst>
                <a:ext uri="{FF2B5EF4-FFF2-40B4-BE49-F238E27FC236}">
                  <a16:creationId xmlns:a16="http://schemas.microsoft.com/office/drawing/2014/main" id="{C4DE928F-9819-F729-1A30-E5A07740CC27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Vrije vorm: vorm 22">
              <a:extLst>
                <a:ext uri="{FF2B5EF4-FFF2-40B4-BE49-F238E27FC236}">
                  <a16:creationId xmlns:a16="http://schemas.microsoft.com/office/drawing/2014/main" id="{79323DCE-D484-B94A-C1EC-D2F2B931366F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Vrije vorm: vorm 23">
              <a:extLst>
                <a:ext uri="{FF2B5EF4-FFF2-40B4-BE49-F238E27FC236}">
                  <a16:creationId xmlns:a16="http://schemas.microsoft.com/office/drawing/2014/main" id="{3539D6EA-85DB-9F50-4773-B93829862258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Vrije vorm: vorm 24">
              <a:extLst>
                <a:ext uri="{FF2B5EF4-FFF2-40B4-BE49-F238E27FC236}">
                  <a16:creationId xmlns:a16="http://schemas.microsoft.com/office/drawing/2014/main" id="{A996BACF-1310-A75D-F3D9-23D926B05697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Vrije vorm: vorm 25">
              <a:extLst>
                <a:ext uri="{FF2B5EF4-FFF2-40B4-BE49-F238E27FC236}">
                  <a16:creationId xmlns:a16="http://schemas.microsoft.com/office/drawing/2014/main" id="{B50ABAA7-4D3A-64F2-2886-73E38F672A13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Vrije vorm: vorm 26">
              <a:extLst>
                <a:ext uri="{FF2B5EF4-FFF2-40B4-BE49-F238E27FC236}">
                  <a16:creationId xmlns:a16="http://schemas.microsoft.com/office/drawing/2014/main" id="{94E5B70C-D6DE-08E7-481C-59E036E42088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8D3E4DAB-6265-0F83-A847-5B7F063D48EC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F52DDD2-B124-1FEF-0F68-3980EB3898A2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2673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457369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>
                <a:solidFill>
                  <a:schemeClr val="accent1"/>
                </a:solidFill>
                <a:latin typeface="+mj-lt"/>
              </a:rPr>
              <a:t>Text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7C32B2A-67AA-E6D6-AE57-0F98725B06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 </a:t>
            </a:r>
          </a:p>
          <a:p>
            <a:pPr lvl="2"/>
            <a:r>
              <a:rPr lang="en-GB" noProof="0"/>
              <a:t>Default text</a:t>
            </a:r>
            <a:br>
              <a:rPr lang="en-GB" noProof="0"/>
            </a:br>
            <a:endParaRPr lang="en-GB" noProof="0"/>
          </a:p>
          <a:p>
            <a:pPr lvl="3"/>
            <a:r>
              <a:rPr lang="en-GB" noProof="0"/>
              <a:t>Title/Quote</a:t>
            </a:r>
          </a:p>
          <a:p>
            <a:pPr lvl="4"/>
            <a:r>
              <a:rPr lang="en-GB" noProof="0"/>
              <a:t>Subtitle</a:t>
            </a:r>
          </a:p>
          <a:p>
            <a:pPr lvl="5"/>
            <a:r>
              <a:rPr lang="en-GB" noProof="0"/>
              <a:t>Default text</a:t>
            </a:r>
            <a:br>
              <a:rPr lang="en-GB" noProof="0"/>
            </a:br>
            <a:endParaRPr lang="en-GB" noProof="0"/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Alphabetical bullet</a:t>
            </a:r>
          </a:p>
          <a:p>
            <a:pPr lvl="8"/>
            <a:r>
              <a:rPr lang="en-GB" noProof="0"/>
              <a:t>Source</a:t>
            </a:r>
          </a:p>
          <a:p>
            <a:pPr lvl="8"/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goes here</a:t>
            </a:r>
            <a:endParaRPr lang="en-GB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C37508DF-E7AE-13D6-A5D2-641AAF042AAA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5B292675-B31B-1A55-BD2C-CDC7BD1CA44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7">
              <a:extLst>
                <a:ext uri="{FF2B5EF4-FFF2-40B4-BE49-F238E27FC236}">
                  <a16:creationId xmlns:a16="http://schemas.microsoft.com/office/drawing/2014/main" id="{A35309F0-A4E8-85D2-9E3E-CD49CB4ACB6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274035FC-FAE5-FEDD-FC98-2DC0B4C24BC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7703DCC-3613-510F-E6EF-B5E9E9799A4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857BEEE0-E6E0-FB2B-D415-EFFBE579EBC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4A8D04C8-99F4-D837-93EF-0CEF277D20B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15963" marR="0" lvl="0" indent="-3587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Char char="•"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85181B5-3158-376F-D926-AFA9513F2A9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32DDA1C-171F-8981-2B90-6FD5AE5AE9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A02263B-52A4-C14C-D38F-4716D86E624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A6C7CC7F-B1A2-466F-BC08-67D17171E5C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2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Title/Quote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6A00CAE5-EA4E-3025-8837-EA7504B1D9F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41C09A2-C386-E45E-EA25-81D4F165148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B5207EA-F3B0-451A-9F45-19370FF77EB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205AA4BC-7FD8-C844-72C1-057F452AA55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7188" marR="0" lvl="0" indent="-3571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AFC95C2C-6412-7491-A24B-BE1590B0990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032E4A44-CF49-C369-C31E-82F68244C42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Alphabetical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B88B0BBC-401D-B4B9-EAB9-5F732A603B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0923C3B-92D8-3D47-9A1C-12BD19290B4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00353552-7BED-DF4A-354B-1CF349A225A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A0A50B02-FA01-EBB9-5857-57CCBD40A9D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4D2AF1E5-FFF3-DAA5-C984-86F4BCBE2FB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9" name="ICOON_info">
              <a:extLst>
                <a:ext uri="{FF2B5EF4-FFF2-40B4-BE49-F238E27FC236}">
                  <a16:creationId xmlns:a16="http://schemas.microsoft.com/office/drawing/2014/main" id="{2748128B-F3DF-8964-29ED-3D14A1FB1EF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7" name="Ovaal 76">
                <a:extLst>
                  <a:ext uri="{FF2B5EF4-FFF2-40B4-BE49-F238E27FC236}">
                    <a16:creationId xmlns:a16="http://schemas.microsoft.com/office/drawing/2014/main" id="{DDA583D6-D08D-95C4-A005-D82C60FD32F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Graphic 163" descr="Informatie">
                <a:extLst>
                  <a:ext uri="{FF2B5EF4-FFF2-40B4-BE49-F238E27FC236}">
                    <a16:creationId xmlns:a16="http://schemas.microsoft.com/office/drawing/2014/main" id="{C4BE452F-9BDF-A18D-0A7D-AE18F26993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VOORBEELD">
              <a:extLst>
                <a:ext uri="{FF2B5EF4-FFF2-40B4-BE49-F238E27FC236}">
                  <a16:creationId xmlns:a16="http://schemas.microsoft.com/office/drawing/2014/main" id="{BCBE1EE9-F025-40A3-DAA5-C00A8F94810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D4FCD4E-E6C2-559E-740C-BD3369614F9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538757F-568E-4976-EF92-B878B06C834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8174DEE9-1EA6-20ED-3D9D-BB2603482DE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0" name="Groep 69">
                  <a:extLst>
                    <a:ext uri="{FF2B5EF4-FFF2-40B4-BE49-F238E27FC236}">
                      <a16:creationId xmlns:a16="http://schemas.microsoft.com/office/drawing/2014/main" id="{0D1A3735-2B7A-FFC7-051F-149C12647F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64E3276F-49E2-0662-ECF1-9C8A1C0E0C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3" name="Rechte verbindingslijn 72">
                    <a:extLst>
                      <a:ext uri="{FF2B5EF4-FFF2-40B4-BE49-F238E27FC236}">
                        <a16:creationId xmlns:a16="http://schemas.microsoft.com/office/drawing/2014/main" id="{F64D2204-8B03-7D97-0C60-288B8466B4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C2604207-5D6B-EF04-2B7A-80E2010DBE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B408F0C2-D0E5-B3F9-CDCB-95445399A2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724B0BCE-2A38-E76C-9EA2-2C55A56D34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1" name="Pijl: rechts 70">
                  <a:extLst>
                    <a:ext uri="{FF2B5EF4-FFF2-40B4-BE49-F238E27FC236}">
                      <a16:creationId xmlns:a16="http://schemas.microsoft.com/office/drawing/2014/main" id="{C33085CB-98EA-39F4-85B3-7753B789EE4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211BFD96-7DB8-EEE6-7010-BCB6BA4C543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3" name="Groep 62">
                  <a:extLst>
                    <a:ext uri="{FF2B5EF4-FFF2-40B4-BE49-F238E27FC236}">
                      <a16:creationId xmlns:a16="http://schemas.microsoft.com/office/drawing/2014/main" id="{259AB1ED-C075-609B-CE74-4A2A4D0B290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CD8A9BA2-5A9F-EAE1-5568-4D6D601A86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C2D8F76A-79D8-E421-3CA4-A053AE88A4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B7FB5FE-22DF-9FE1-40CA-3DF9C03406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478A052E-2E80-0B09-7391-A07054E9D6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EE57897-7B96-6834-B33C-C46342E0F2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63">
                  <a:extLst>
                    <a:ext uri="{FF2B5EF4-FFF2-40B4-BE49-F238E27FC236}">
                      <a16:creationId xmlns:a16="http://schemas.microsoft.com/office/drawing/2014/main" id="{1EE7C1A8-F4A3-2DFD-F5D3-1DBBD741C63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D5EE5550-53F1-A3FA-624E-D82C7A4806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976EC336-1566-A061-0BFC-9D665C8B01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4CCB6AAC-6450-2ED9-21C1-390C5D84C5D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sp>
            <p:nvSpPr>
              <p:cNvPr id="44" name="Rechthoek 43">
                <a:extLst>
                  <a:ext uri="{FF2B5EF4-FFF2-40B4-BE49-F238E27FC236}">
                    <a16:creationId xmlns:a16="http://schemas.microsoft.com/office/drawing/2014/main" id="{D09BBA50-E454-731D-445E-61A0E20CAFD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E6299F8D-2530-CD86-49B1-B21076DE7FD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B6BA80A6-3080-1B5D-9BA0-2E05C4C2DFC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9554AB33-7133-1169-EDDC-77429B9C16A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8" name="Rechte verbindingslijn 57">
                    <a:extLst>
                      <a:ext uri="{FF2B5EF4-FFF2-40B4-BE49-F238E27FC236}">
                        <a16:creationId xmlns:a16="http://schemas.microsoft.com/office/drawing/2014/main" id="{493F65E9-5995-281D-B5E6-D05B120B5D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58">
                    <a:extLst>
                      <a:ext uri="{FF2B5EF4-FFF2-40B4-BE49-F238E27FC236}">
                        <a16:creationId xmlns:a16="http://schemas.microsoft.com/office/drawing/2014/main" id="{A4968D85-AB9D-DDFB-CDDD-8430ECE46E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2D3ADD57-7DCA-42D2-78F4-7D31A2159A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DD1210B4-9A58-1F7D-1F68-6FA23AD1B6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BABAC1B0-CED1-B770-5C1F-1E28A9CF59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56">
                  <a:extLst>
                    <a:ext uri="{FF2B5EF4-FFF2-40B4-BE49-F238E27FC236}">
                      <a16:creationId xmlns:a16="http://schemas.microsoft.com/office/drawing/2014/main" id="{0D11D7DA-EA9F-B8F5-4069-C3537032C7B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339BAD63-756C-7F62-0EBB-D926343AC49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6390F651-A213-85A1-438F-DA57CB84D7D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47">
                  <a:extLst>
                    <a:ext uri="{FF2B5EF4-FFF2-40B4-BE49-F238E27FC236}">
                      <a16:creationId xmlns:a16="http://schemas.microsoft.com/office/drawing/2014/main" id="{94CE63C1-616F-141B-D19C-DED13D6C65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0" name="Rechte verbindingslijn 49">
                    <a:extLst>
                      <a:ext uri="{FF2B5EF4-FFF2-40B4-BE49-F238E27FC236}">
                        <a16:creationId xmlns:a16="http://schemas.microsoft.com/office/drawing/2014/main" id="{BF0C2197-CACB-B4E4-A2E4-566797CD7E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50">
                    <a:extLst>
                      <a:ext uri="{FF2B5EF4-FFF2-40B4-BE49-F238E27FC236}">
                        <a16:creationId xmlns:a16="http://schemas.microsoft.com/office/drawing/2014/main" id="{190BDEE9-CF49-BE46-5188-5D10ACDA5F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C52FB0A9-A081-6ABD-0104-4D69BC6047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90AADF44-5DAD-C621-08AF-BA2CECCC2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F34EBD70-3E9F-6F1F-5976-97222BD624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48">
                  <a:extLst>
                    <a:ext uri="{FF2B5EF4-FFF2-40B4-BE49-F238E27FC236}">
                      <a16:creationId xmlns:a16="http://schemas.microsoft.com/office/drawing/2014/main" id="{F2DF7555-0BAD-5E82-C70F-311AF2D096A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F5190837-775F-410C-906A-BB5FCA95E368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2" name="Inspireren">
                <a:extLst>
                  <a:ext uri="{FF2B5EF4-FFF2-40B4-BE49-F238E27FC236}">
                    <a16:creationId xmlns:a16="http://schemas.microsoft.com/office/drawing/2014/main" id="{D30132C9-2025-5C44-46AE-221ABEFB5E0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4" name="Freeform 12">
                  <a:extLst>
                    <a:ext uri="{FF2B5EF4-FFF2-40B4-BE49-F238E27FC236}">
                      <a16:creationId xmlns:a16="http://schemas.microsoft.com/office/drawing/2014/main" id="{DCDB8C4F-1930-4C7B-600F-9099358475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F4655FA-5BCA-5C0C-7839-6BDE067F0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4C8E76B0-8063-A13C-8266-95910CE768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+mn-lt"/>
                  </a:endParaRPr>
                </a:p>
              </p:txBody>
            </p:sp>
          </p:grpSp>
          <p:sp>
            <p:nvSpPr>
              <p:cNvPr id="33" name="Tekstvak 32">
                <a:extLst>
                  <a:ext uri="{FF2B5EF4-FFF2-40B4-BE49-F238E27FC236}">
                    <a16:creationId xmlns:a16="http://schemas.microsoft.com/office/drawing/2014/main" id="{771AE7A1-D522-5F70-E69D-F82BBBDBD65D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83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8778B65F-BF88-4C17-8B7E-1110F69AEE26}"/>
              </a:ext>
            </a:extLst>
          </p:cNvPr>
          <p:cNvSpPr/>
          <p:nvPr userDrawn="1"/>
        </p:nvSpPr>
        <p:spPr>
          <a:xfrm>
            <a:off x="0" y="-441330"/>
            <a:ext cx="100893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sz="1800" b="1" cap="none" baseline="0" noProof="0">
                <a:solidFill>
                  <a:schemeClr val="accent1"/>
                </a:solidFill>
                <a:latin typeface="+mj-lt"/>
              </a:rPr>
              <a:t>Title only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07AA2A9-52F4-4F7D-8523-63C6A6561FD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6CF0BC4-CAAA-4113-A44D-B077CA6D06A0}" type="datetime1">
              <a:rPr lang="nl-NL" smtClean="0"/>
              <a:t>09-06-2025</a:t>
            </a:fld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990ADF-91B8-4E79-82C1-A3A57F190D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B105F46-F99B-7E73-16E0-CD2C01EDC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7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D511B4CD-103C-593D-613C-2346A35667C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4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00B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GB" sz="160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FF1B38-67B4-1DE1-F5C5-4B950151F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29019"/>
            <a:ext cx="1989968" cy="276999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nl-NL" sz="1800" b="1" cap="none" baseline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/>
            <a:r>
              <a:rPr lang="en-GB"/>
              <a:t>Title slide + image</a:t>
            </a:r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F8EDA2E5-8990-6524-1F90-5CF9A0ABE743}"/>
              </a:ext>
            </a:extLst>
          </p:cNvPr>
          <p:cNvGrpSpPr/>
          <p:nvPr/>
        </p:nvGrpSpPr>
        <p:grpSpPr>
          <a:xfrm>
            <a:off x="721114" y="437497"/>
            <a:ext cx="1530269" cy="594428"/>
            <a:chOff x="717019" y="5865846"/>
            <a:chExt cx="1413341" cy="549008"/>
          </a:xfrm>
          <a:solidFill>
            <a:srgbClr val="FFFFFF"/>
          </a:solidFill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14F687E5-3F7F-C866-9EB7-85E0F55F5463}"/>
                </a:ext>
              </a:extLst>
            </p:cNvPr>
            <p:cNvSpPr/>
            <p:nvPr/>
          </p:nvSpPr>
          <p:spPr>
            <a:xfrm>
              <a:off x="998576" y="6136009"/>
              <a:ext cx="258644" cy="277455"/>
            </a:xfrm>
            <a:custGeom>
              <a:avLst/>
              <a:gdLst>
                <a:gd name="connsiteX0" fmla="*/ 129322 w 258644"/>
                <a:gd name="connsiteY0" fmla="*/ 224847 h 277455"/>
                <a:gd name="connsiteX1" fmla="*/ 183307 w 258644"/>
                <a:gd name="connsiteY1" fmla="*/ 167897 h 277455"/>
                <a:gd name="connsiteX2" fmla="*/ 183307 w 258644"/>
                <a:gd name="connsiteY2" fmla="*/ 0 h 277455"/>
                <a:gd name="connsiteX3" fmla="*/ 258644 w 258644"/>
                <a:gd name="connsiteY3" fmla="*/ 0 h 277455"/>
                <a:gd name="connsiteX4" fmla="*/ 258644 w 258644"/>
                <a:gd name="connsiteY4" fmla="*/ 172238 h 277455"/>
                <a:gd name="connsiteX5" fmla="*/ 129322 w 258644"/>
                <a:gd name="connsiteY5" fmla="*/ 277456 h 277455"/>
                <a:gd name="connsiteX6" fmla="*/ 0 w 258644"/>
                <a:gd name="connsiteY6" fmla="*/ 172238 h 277455"/>
                <a:gd name="connsiteX7" fmla="*/ 0 w 258644"/>
                <a:gd name="connsiteY7" fmla="*/ 174 h 277455"/>
                <a:gd name="connsiteX8" fmla="*/ 75337 w 258644"/>
                <a:gd name="connsiteY8" fmla="*/ 174 h 277455"/>
                <a:gd name="connsiteX9" fmla="*/ 75337 w 258644"/>
                <a:gd name="connsiteY9" fmla="*/ 168071 h 277455"/>
                <a:gd name="connsiteX10" fmla="*/ 129322 w 258644"/>
                <a:gd name="connsiteY10" fmla="*/ 224847 h 277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44" h="277455">
                  <a:moveTo>
                    <a:pt x="129322" y="224847"/>
                  </a:moveTo>
                  <a:cubicBezTo>
                    <a:pt x="164907" y="224847"/>
                    <a:pt x="183307" y="200713"/>
                    <a:pt x="183307" y="167897"/>
                  </a:cubicBezTo>
                  <a:lnTo>
                    <a:pt x="183307" y="0"/>
                  </a:lnTo>
                  <a:lnTo>
                    <a:pt x="258644" y="0"/>
                  </a:lnTo>
                  <a:lnTo>
                    <a:pt x="258644" y="172238"/>
                  </a:lnTo>
                  <a:cubicBezTo>
                    <a:pt x="257255" y="247592"/>
                    <a:pt x="197542" y="277456"/>
                    <a:pt x="129322" y="277456"/>
                  </a:cubicBezTo>
                  <a:cubicBezTo>
                    <a:pt x="61102" y="277456"/>
                    <a:pt x="0" y="247592"/>
                    <a:pt x="0" y="172238"/>
                  </a:cubicBezTo>
                  <a:lnTo>
                    <a:pt x="0" y="174"/>
                  </a:lnTo>
                  <a:lnTo>
                    <a:pt x="75337" y="174"/>
                  </a:lnTo>
                  <a:lnTo>
                    <a:pt x="75337" y="168071"/>
                  </a:lnTo>
                  <a:cubicBezTo>
                    <a:pt x="73948" y="200713"/>
                    <a:pt x="93910" y="224847"/>
                    <a:pt x="129322" y="224847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Vrije vorm: vorm 9">
              <a:extLst>
                <a:ext uri="{FF2B5EF4-FFF2-40B4-BE49-F238E27FC236}">
                  <a16:creationId xmlns:a16="http://schemas.microsoft.com/office/drawing/2014/main" id="{59449444-9956-51CD-FA6E-807D2DAA76C3}"/>
                </a:ext>
              </a:extLst>
            </p:cNvPr>
            <p:cNvSpPr/>
            <p:nvPr/>
          </p:nvSpPr>
          <p:spPr>
            <a:xfrm>
              <a:off x="717019" y="6136183"/>
              <a:ext cx="244583" cy="271726"/>
            </a:xfrm>
            <a:custGeom>
              <a:avLst/>
              <a:gdLst>
                <a:gd name="connsiteX0" fmla="*/ 85405 w 244583"/>
                <a:gd name="connsiteY0" fmla="*/ 271726 h 271726"/>
                <a:gd name="connsiteX1" fmla="*/ 160741 w 244583"/>
                <a:gd name="connsiteY1" fmla="*/ 271726 h 271726"/>
                <a:gd name="connsiteX2" fmla="*/ 160741 w 244583"/>
                <a:gd name="connsiteY2" fmla="*/ 52609 h 271726"/>
                <a:gd name="connsiteX3" fmla="*/ 244583 w 244583"/>
                <a:gd name="connsiteY3" fmla="*/ 52609 h 271726"/>
                <a:gd name="connsiteX4" fmla="*/ 244583 w 244583"/>
                <a:gd name="connsiteY4" fmla="*/ 0 h 271726"/>
                <a:gd name="connsiteX5" fmla="*/ 0 w 244583"/>
                <a:gd name="connsiteY5" fmla="*/ 0 h 271726"/>
                <a:gd name="connsiteX6" fmla="*/ 0 w 244583"/>
                <a:gd name="connsiteY6" fmla="*/ 52609 h 271726"/>
                <a:gd name="connsiteX7" fmla="*/ 85405 w 244583"/>
                <a:gd name="connsiteY7" fmla="*/ 52609 h 27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583" h="271726">
                  <a:moveTo>
                    <a:pt x="85405" y="271726"/>
                  </a:moveTo>
                  <a:lnTo>
                    <a:pt x="160741" y="271726"/>
                  </a:lnTo>
                  <a:lnTo>
                    <a:pt x="160741" y="52609"/>
                  </a:lnTo>
                  <a:lnTo>
                    <a:pt x="244583" y="52609"/>
                  </a:lnTo>
                  <a:lnTo>
                    <a:pt x="244583" y="0"/>
                  </a:lnTo>
                  <a:lnTo>
                    <a:pt x="0" y="0"/>
                  </a:lnTo>
                  <a:lnTo>
                    <a:pt x="0" y="52609"/>
                  </a:lnTo>
                  <a:lnTo>
                    <a:pt x="85405" y="52609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38D46059-DB59-DD28-5BD0-842E6FDED580}"/>
                </a:ext>
              </a:extLst>
            </p:cNvPr>
            <p:cNvSpPr/>
            <p:nvPr/>
          </p:nvSpPr>
          <p:spPr>
            <a:xfrm>
              <a:off x="792227" y="5865846"/>
              <a:ext cx="256862" cy="254189"/>
            </a:xfrm>
            <a:custGeom>
              <a:avLst/>
              <a:gdLst>
                <a:gd name="connsiteX0" fmla="*/ 190726 w 256862"/>
                <a:gd name="connsiteY0" fmla="*/ 138033 h 254189"/>
                <a:gd name="connsiteX1" fmla="*/ 153752 w 256862"/>
                <a:gd name="connsiteY1" fmla="*/ 115288 h 254189"/>
                <a:gd name="connsiteX2" fmla="*/ 254780 w 256862"/>
                <a:gd name="connsiteY2" fmla="*/ 14237 h 254189"/>
                <a:gd name="connsiteX3" fmla="*/ 254780 w 256862"/>
                <a:gd name="connsiteY3" fmla="*/ 0 h 254189"/>
                <a:gd name="connsiteX4" fmla="*/ 247663 w 256862"/>
                <a:gd name="connsiteY4" fmla="*/ 9897 h 254189"/>
                <a:gd name="connsiteX5" fmla="*/ 102718 w 256862"/>
                <a:gd name="connsiteY5" fmla="*/ 66846 h 254189"/>
                <a:gd name="connsiteX6" fmla="*/ 3253 w 256862"/>
                <a:gd name="connsiteY6" fmla="*/ 217555 h 254189"/>
                <a:gd name="connsiteX7" fmla="*/ 10370 w 256862"/>
                <a:gd name="connsiteY7" fmla="*/ 237522 h 254189"/>
                <a:gd name="connsiteX8" fmla="*/ 13147 w 256862"/>
                <a:gd name="connsiteY8" fmla="*/ 217555 h 254189"/>
                <a:gd name="connsiteX9" fmla="*/ 101329 w 256862"/>
                <a:gd name="connsiteY9" fmla="*/ 107996 h 254189"/>
                <a:gd name="connsiteX10" fmla="*/ 109835 w 256862"/>
                <a:gd name="connsiteY10" fmla="*/ 100877 h 254189"/>
                <a:gd name="connsiteX11" fmla="*/ 109835 w 256862"/>
                <a:gd name="connsiteY11" fmla="*/ 107996 h 254189"/>
                <a:gd name="connsiteX12" fmla="*/ 79978 w 256862"/>
                <a:gd name="connsiteY12" fmla="*/ 179183 h 254189"/>
                <a:gd name="connsiteX13" fmla="*/ 135352 w 256862"/>
                <a:gd name="connsiteY13" fmla="*/ 167724 h 254189"/>
                <a:gd name="connsiteX14" fmla="*/ 141081 w 256862"/>
                <a:gd name="connsiteY14" fmla="*/ 160605 h 254189"/>
                <a:gd name="connsiteX15" fmla="*/ 141081 w 256862"/>
                <a:gd name="connsiteY15" fmla="*/ 172064 h 254189"/>
                <a:gd name="connsiteX16" fmla="*/ 104107 w 256862"/>
                <a:gd name="connsiteY16" fmla="*/ 241689 h 254189"/>
                <a:gd name="connsiteX17" fmla="*/ 85706 w 256862"/>
                <a:gd name="connsiteY17" fmla="*/ 253148 h 254189"/>
                <a:gd name="connsiteX18" fmla="*/ 95601 w 256862"/>
                <a:gd name="connsiteY18" fmla="*/ 253148 h 254189"/>
                <a:gd name="connsiteX19" fmla="*/ 226485 w 256862"/>
                <a:gd name="connsiteY19" fmla="*/ 125185 h 254189"/>
                <a:gd name="connsiteX20" fmla="*/ 226485 w 256862"/>
                <a:gd name="connsiteY20" fmla="*/ 116677 h 254189"/>
                <a:gd name="connsiteX21" fmla="*/ 219368 w 256862"/>
                <a:gd name="connsiteY21" fmla="*/ 121018 h 254189"/>
                <a:gd name="connsiteX22" fmla="*/ 190726 w 256862"/>
                <a:gd name="connsiteY22" fmla="*/ 138033 h 254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6862" h="254189">
                  <a:moveTo>
                    <a:pt x="190726" y="138033"/>
                  </a:moveTo>
                  <a:cubicBezTo>
                    <a:pt x="172326" y="143763"/>
                    <a:pt x="153752" y="139422"/>
                    <a:pt x="153752" y="115288"/>
                  </a:cubicBezTo>
                  <a:cubicBezTo>
                    <a:pt x="153752" y="78306"/>
                    <a:pt x="241934" y="47053"/>
                    <a:pt x="254780" y="14237"/>
                  </a:cubicBezTo>
                  <a:cubicBezTo>
                    <a:pt x="257557" y="5730"/>
                    <a:pt x="257557" y="0"/>
                    <a:pt x="254780" y="0"/>
                  </a:cubicBezTo>
                  <a:cubicBezTo>
                    <a:pt x="252002" y="0"/>
                    <a:pt x="254780" y="4341"/>
                    <a:pt x="247663" y="9897"/>
                  </a:cubicBezTo>
                  <a:cubicBezTo>
                    <a:pt x="210689" y="46879"/>
                    <a:pt x="149586" y="46879"/>
                    <a:pt x="102718" y="66846"/>
                  </a:cubicBezTo>
                  <a:cubicBezTo>
                    <a:pt x="71472" y="81084"/>
                    <a:pt x="-18098" y="123796"/>
                    <a:pt x="3253" y="217555"/>
                  </a:cubicBezTo>
                  <a:cubicBezTo>
                    <a:pt x="4642" y="221895"/>
                    <a:pt x="7593" y="237522"/>
                    <a:pt x="10370" y="237522"/>
                  </a:cubicBezTo>
                  <a:cubicBezTo>
                    <a:pt x="13147" y="237522"/>
                    <a:pt x="13147" y="229014"/>
                    <a:pt x="13147" y="217555"/>
                  </a:cubicBezTo>
                  <a:cubicBezTo>
                    <a:pt x="13147" y="160605"/>
                    <a:pt x="78589" y="144978"/>
                    <a:pt x="101329" y="107996"/>
                  </a:cubicBezTo>
                  <a:cubicBezTo>
                    <a:pt x="104107" y="103655"/>
                    <a:pt x="108446" y="98099"/>
                    <a:pt x="109835" y="100877"/>
                  </a:cubicBezTo>
                  <a:cubicBezTo>
                    <a:pt x="109835" y="102266"/>
                    <a:pt x="109835" y="103655"/>
                    <a:pt x="109835" y="107996"/>
                  </a:cubicBezTo>
                  <a:cubicBezTo>
                    <a:pt x="102718" y="137860"/>
                    <a:pt x="71472" y="157827"/>
                    <a:pt x="79978" y="179183"/>
                  </a:cubicBezTo>
                  <a:cubicBezTo>
                    <a:pt x="91435" y="207658"/>
                    <a:pt x="125458" y="186302"/>
                    <a:pt x="135352" y="167724"/>
                  </a:cubicBezTo>
                  <a:cubicBezTo>
                    <a:pt x="138130" y="163383"/>
                    <a:pt x="139692" y="159216"/>
                    <a:pt x="141081" y="160605"/>
                  </a:cubicBezTo>
                  <a:cubicBezTo>
                    <a:pt x="142469" y="160605"/>
                    <a:pt x="142469" y="166335"/>
                    <a:pt x="141081" y="172064"/>
                  </a:cubicBezTo>
                  <a:cubicBezTo>
                    <a:pt x="135352" y="204706"/>
                    <a:pt x="128235" y="223284"/>
                    <a:pt x="104107" y="241689"/>
                  </a:cubicBezTo>
                  <a:cubicBezTo>
                    <a:pt x="96990" y="247418"/>
                    <a:pt x="84144" y="248807"/>
                    <a:pt x="85706" y="253148"/>
                  </a:cubicBezTo>
                  <a:cubicBezTo>
                    <a:pt x="85706" y="254537"/>
                    <a:pt x="91435" y="254537"/>
                    <a:pt x="95601" y="253148"/>
                  </a:cubicBezTo>
                  <a:cubicBezTo>
                    <a:pt x="159654" y="248807"/>
                    <a:pt x="212251" y="174842"/>
                    <a:pt x="226485" y="125185"/>
                  </a:cubicBezTo>
                  <a:cubicBezTo>
                    <a:pt x="227874" y="122407"/>
                    <a:pt x="227874" y="118066"/>
                    <a:pt x="226485" y="116677"/>
                  </a:cubicBezTo>
                  <a:cubicBezTo>
                    <a:pt x="225097" y="115288"/>
                    <a:pt x="222146" y="118066"/>
                    <a:pt x="219368" y="121018"/>
                  </a:cubicBezTo>
                  <a:cubicBezTo>
                    <a:pt x="209127" y="128137"/>
                    <a:pt x="200621" y="133866"/>
                    <a:pt x="190726" y="138033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1D9EED3E-2DF3-39B2-4ABF-9A9E2C76D6B1}"/>
                </a:ext>
              </a:extLst>
            </p:cNvPr>
            <p:cNvSpPr/>
            <p:nvPr/>
          </p:nvSpPr>
          <p:spPr>
            <a:xfrm>
              <a:off x="1588597" y="6213099"/>
              <a:ext cx="172024" cy="200539"/>
            </a:xfrm>
            <a:custGeom>
              <a:avLst/>
              <a:gdLst>
                <a:gd name="connsiteX0" fmla="*/ 38363 w 172024"/>
                <a:gd name="connsiteY0" fmla="*/ 82299 h 200539"/>
                <a:gd name="connsiteX1" fmla="*/ 86620 w 172024"/>
                <a:gd name="connsiteY1" fmla="*/ 25350 h 200539"/>
                <a:gd name="connsiteX2" fmla="*/ 134877 w 172024"/>
                <a:gd name="connsiteY2" fmla="*/ 82299 h 200539"/>
                <a:gd name="connsiteX3" fmla="*/ 38363 w 172024"/>
                <a:gd name="connsiteY3" fmla="*/ 82299 h 200539"/>
                <a:gd name="connsiteX4" fmla="*/ 172024 w 172024"/>
                <a:gd name="connsiteY4" fmla="*/ 106607 h 200539"/>
                <a:gd name="connsiteX5" fmla="*/ 172024 w 172024"/>
                <a:gd name="connsiteY5" fmla="*/ 89591 h 200539"/>
                <a:gd name="connsiteX6" fmla="*/ 88182 w 172024"/>
                <a:gd name="connsiteY6" fmla="*/ 0 h 200539"/>
                <a:gd name="connsiteX7" fmla="*/ 0 w 172024"/>
                <a:gd name="connsiteY7" fmla="*/ 102440 h 200539"/>
                <a:gd name="connsiteX8" fmla="*/ 85231 w 172024"/>
                <a:gd name="connsiteY8" fmla="*/ 200539 h 200539"/>
                <a:gd name="connsiteX9" fmla="*/ 169073 w 172024"/>
                <a:gd name="connsiteY9" fmla="*/ 136471 h 200539"/>
                <a:gd name="connsiteX10" fmla="*/ 130711 w 172024"/>
                <a:gd name="connsiteY10" fmla="*/ 136471 h 200539"/>
                <a:gd name="connsiteX11" fmla="*/ 85231 w 172024"/>
                <a:gd name="connsiteY11" fmla="*/ 174842 h 200539"/>
                <a:gd name="connsiteX12" fmla="*/ 36974 w 172024"/>
                <a:gd name="connsiteY12" fmla="*/ 107996 h 200539"/>
                <a:gd name="connsiteX13" fmla="*/ 172024 w 172024"/>
                <a:gd name="connsiteY13" fmla="*/ 107996 h 200539"/>
                <a:gd name="connsiteX14" fmla="*/ 172024 w 172024"/>
                <a:gd name="connsiteY14" fmla="*/ 106607 h 2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24" h="200539">
                  <a:moveTo>
                    <a:pt x="38363" y="82299"/>
                  </a:moveTo>
                  <a:cubicBezTo>
                    <a:pt x="38363" y="52435"/>
                    <a:pt x="56763" y="25350"/>
                    <a:pt x="86620" y="25350"/>
                  </a:cubicBezTo>
                  <a:cubicBezTo>
                    <a:pt x="120816" y="25350"/>
                    <a:pt x="134877" y="49484"/>
                    <a:pt x="134877" y="82299"/>
                  </a:cubicBezTo>
                  <a:lnTo>
                    <a:pt x="38363" y="82299"/>
                  </a:lnTo>
                  <a:close/>
                  <a:moveTo>
                    <a:pt x="172024" y="106607"/>
                  </a:moveTo>
                  <a:lnTo>
                    <a:pt x="172024" y="89591"/>
                  </a:lnTo>
                  <a:cubicBezTo>
                    <a:pt x="172024" y="36983"/>
                    <a:pt x="142167" y="0"/>
                    <a:pt x="88182" y="0"/>
                  </a:cubicBezTo>
                  <a:cubicBezTo>
                    <a:pt x="28468" y="0"/>
                    <a:pt x="0" y="46879"/>
                    <a:pt x="0" y="102440"/>
                  </a:cubicBezTo>
                  <a:cubicBezTo>
                    <a:pt x="0" y="158001"/>
                    <a:pt x="24128" y="200539"/>
                    <a:pt x="85231" y="200539"/>
                  </a:cubicBezTo>
                  <a:cubicBezTo>
                    <a:pt x="130711" y="200539"/>
                    <a:pt x="163518" y="179183"/>
                    <a:pt x="169073" y="136471"/>
                  </a:cubicBezTo>
                  <a:lnTo>
                    <a:pt x="130711" y="136471"/>
                  </a:lnTo>
                  <a:cubicBezTo>
                    <a:pt x="126371" y="163557"/>
                    <a:pt x="112310" y="174842"/>
                    <a:pt x="85231" y="174842"/>
                  </a:cubicBezTo>
                  <a:cubicBezTo>
                    <a:pt x="48257" y="174842"/>
                    <a:pt x="36974" y="142200"/>
                    <a:pt x="36974" y="107996"/>
                  </a:cubicBezTo>
                  <a:lnTo>
                    <a:pt x="172024" y="107996"/>
                  </a:lnTo>
                  <a:lnTo>
                    <a:pt x="172024" y="10660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FE872223-5E47-AEA4-3F51-C5DC13B053E8}"/>
                </a:ext>
              </a:extLst>
            </p:cNvPr>
            <p:cNvSpPr/>
            <p:nvPr/>
          </p:nvSpPr>
          <p:spPr>
            <a:xfrm>
              <a:off x="1803323" y="6136183"/>
              <a:ext cx="35585" cy="271552"/>
            </a:xfrm>
            <a:custGeom>
              <a:avLst/>
              <a:gdLst>
                <a:gd name="connsiteX0" fmla="*/ 0 w 35585"/>
                <a:gd name="connsiteY0" fmla="*/ 0 h 271552"/>
                <a:gd name="connsiteX1" fmla="*/ 35585 w 35585"/>
                <a:gd name="connsiteY1" fmla="*/ 0 h 271552"/>
                <a:gd name="connsiteX2" fmla="*/ 35585 w 35585"/>
                <a:gd name="connsiteY2" fmla="*/ 271552 h 271552"/>
                <a:gd name="connsiteX3" fmla="*/ 0 w 35585"/>
                <a:gd name="connsiteY3" fmla="*/ 271552 h 27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5" h="271552">
                  <a:moveTo>
                    <a:pt x="0" y="0"/>
                  </a:moveTo>
                  <a:lnTo>
                    <a:pt x="35585" y="0"/>
                  </a:lnTo>
                  <a:lnTo>
                    <a:pt x="35585" y="271552"/>
                  </a:lnTo>
                  <a:lnTo>
                    <a:pt x="0" y="271552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3E81D4D2-DEFC-7F03-C7F1-7B01AE4AF1EC}"/>
                </a:ext>
              </a:extLst>
            </p:cNvPr>
            <p:cNvSpPr/>
            <p:nvPr/>
          </p:nvSpPr>
          <p:spPr>
            <a:xfrm>
              <a:off x="1880049" y="6129238"/>
              <a:ext cx="122204" cy="278671"/>
            </a:xfrm>
            <a:custGeom>
              <a:avLst/>
              <a:gdLst>
                <a:gd name="connsiteX0" fmla="*/ 72559 w 122204"/>
                <a:gd name="connsiteY0" fmla="*/ 278671 h 278671"/>
                <a:gd name="connsiteX1" fmla="*/ 72559 w 122204"/>
                <a:gd name="connsiteY1" fmla="*/ 113726 h 278671"/>
                <a:gd name="connsiteX2" fmla="*/ 116650 w 122204"/>
                <a:gd name="connsiteY2" fmla="*/ 113726 h 278671"/>
                <a:gd name="connsiteX3" fmla="*/ 116650 w 122204"/>
                <a:gd name="connsiteY3" fmla="*/ 88202 h 278671"/>
                <a:gd name="connsiteX4" fmla="*/ 72559 w 122204"/>
                <a:gd name="connsiteY4" fmla="*/ 88202 h 278671"/>
                <a:gd name="connsiteX5" fmla="*/ 72559 w 122204"/>
                <a:gd name="connsiteY5" fmla="*/ 58339 h 278671"/>
                <a:gd name="connsiteX6" fmla="*/ 103805 w 122204"/>
                <a:gd name="connsiteY6" fmla="*/ 32816 h 278671"/>
                <a:gd name="connsiteX7" fmla="*/ 122205 w 122204"/>
                <a:gd name="connsiteY7" fmla="*/ 34205 h 278671"/>
                <a:gd name="connsiteX8" fmla="*/ 122205 w 122204"/>
                <a:gd name="connsiteY8" fmla="*/ 4341 h 278671"/>
                <a:gd name="connsiteX9" fmla="*/ 96688 w 122204"/>
                <a:gd name="connsiteY9" fmla="*/ 0 h 278671"/>
                <a:gd name="connsiteX10" fmla="*/ 36974 w 122204"/>
                <a:gd name="connsiteY10" fmla="*/ 52609 h 278671"/>
                <a:gd name="connsiteX11" fmla="*/ 36974 w 122204"/>
                <a:gd name="connsiteY11" fmla="*/ 88202 h 278671"/>
                <a:gd name="connsiteX12" fmla="*/ 0 w 122204"/>
                <a:gd name="connsiteY12" fmla="*/ 88202 h 278671"/>
                <a:gd name="connsiteX13" fmla="*/ 0 w 122204"/>
                <a:gd name="connsiteY13" fmla="*/ 113726 h 278671"/>
                <a:gd name="connsiteX14" fmla="*/ 36974 w 122204"/>
                <a:gd name="connsiteY14" fmla="*/ 113726 h 278671"/>
                <a:gd name="connsiteX15" fmla="*/ 36974 w 122204"/>
                <a:gd name="connsiteY15" fmla="*/ 278671 h 278671"/>
                <a:gd name="connsiteX16" fmla="*/ 72559 w 122204"/>
                <a:gd name="connsiteY16" fmla="*/ 278671 h 27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204" h="278671">
                  <a:moveTo>
                    <a:pt x="72559" y="278671"/>
                  </a:moveTo>
                  <a:lnTo>
                    <a:pt x="72559" y="113726"/>
                  </a:lnTo>
                  <a:lnTo>
                    <a:pt x="116650" y="113726"/>
                  </a:lnTo>
                  <a:lnTo>
                    <a:pt x="116650" y="88202"/>
                  </a:lnTo>
                  <a:lnTo>
                    <a:pt x="72559" y="88202"/>
                  </a:lnTo>
                  <a:lnTo>
                    <a:pt x="72559" y="58339"/>
                  </a:lnTo>
                  <a:cubicBezTo>
                    <a:pt x="72559" y="36983"/>
                    <a:pt x="82454" y="32816"/>
                    <a:pt x="103805" y="32816"/>
                  </a:cubicBezTo>
                  <a:cubicBezTo>
                    <a:pt x="109533" y="32816"/>
                    <a:pt x="115262" y="34205"/>
                    <a:pt x="122205" y="34205"/>
                  </a:cubicBezTo>
                  <a:lnTo>
                    <a:pt x="122205" y="4341"/>
                  </a:lnTo>
                  <a:cubicBezTo>
                    <a:pt x="113699" y="2952"/>
                    <a:pt x="105194" y="0"/>
                    <a:pt x="96688" y="0"/>
                  </a:cubicBezTo>
                  <a:cubicBezTo>
                    <a:pt x="62491" y="0"/>
                    <a:pt x="36974" y="17015"/>
                    <a:pt x="36974" y="52609"/>
                  </a:cubicBezTo>
                  <a:lnTo>
                    <a:pt x="36974" y="88202"/>
                  </a:lnTo>
                  <a:lnTo>
                    <a:pt x="0" y="88202"/>
                  </a:lnTo>
                  <a:lnTo>
                    <a:pt x="0" y="113726"/>
                  </a:lnTo>
                  <a:lnTo>
                    <a:pt x="36974" y="113726"/>
                  </a:lnTo>
                  <a:lnTo>
                    <a:pt x="36974" y="278671"/>
                  </a:lnTo>
                  <a:lnTo>
                    <a:pt x="72559" y="278671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22E0BAD8-5DCF-72B7-FB7A-91979F996E51}"/>
                </a:ext>
              </a:extLst>
            </p:cNvPr>
            <p:cNvSpPr/>
            <p:nvPr/>
          </p:nvSpPr>
          <p:spPr>
            <a:xfrm>
              <a:off x="2016661" y="6168998"/>
              <a:ext cx="113699" cy="245855"/>
            </a:xfrm>
            <a:custGeom>
              <a:avLst/>
              <a:gdLst>
                <a:gd name="connsiteX0" fmla="*/ 0 w 113699"/>
                <a:gd name="connsiteY0" fmla="*/ 49657 h 245855"/>
                <a:gd name="connsiteX1" fmla="*/ 0 w 113699"/>
                <a:gd name="connsiteY1" fmla="*/ 75180 h 245855"/>
                <a:gd name="connsiteX2" fmla="*/ 32634 w 113699"/>
                <a:gd name="connsiteY2" fmla="*/ 75180 h 245855"/>
                <a:gd name="connsiteX3" fmla="*/ 32634 w 113699"/>
                <a:gd name="connsiteY3" fmla="*/ 196025 h 245855"/>
                <a:gd name="connsiteX4" fmla="*/ 86620 w 113699"/>
                <a:gd name="connsiteY4" fmla="*/ 245856 h 245855"/>
                <a:gd name="connsiteX5" fmla="*/ 110748 w 113699"/>
                <a:gd name="connsiteY5" fmla="*/ 243078 h 245855"/>
                <a:gd name="connsiteX6" fmla="*/ 110748 w 113699"/>
                <a:gd name="connsiteY6" fmla="*/ 215992 h 245855"/>
                <a:gd name="connsiteX7" fmla="*/ 92348 w 113699"/>
                <a:gd name="connsiteY7" fmla="*/ 218770 h 245855"/>
                <a:gd name="connsiteX8" fmla="*/ 69608 w 113699"/>
                <a:gd name="connsiteY8" fmla="*/ 198803 h 245855"/>
                <a:gd name="connsiteX9" fmla="*/ 69608 w 113699"/>
                <a:gd name="connsiteY9" fmla="*/ 76743 h 245855"/>
                <a:gd name="connsiteX10" fmla="*/ 113699 w 113699"/>
                <a:gd name="connsiteY10" fmla="*/ 76743 h 245855"/>
                <a:gd name="connsiteX11" fmla="*/ 113699 w 113699"/>
                <a:gd name="connsiteY11" fmla="*/ 51220 h 245855"/>
                <a:gd name="connsiteX12" fmla="*/ 69608 w 113699"/>
                <a:gd name="connsiteY12" fmla="*/ 51220 h 245855"/>
                <a:gd name="connsiteX13" fmla="*/ 69608 w 113699"/>
                <a:gd name="connsiteY13" fmla="*/ 0 h 245855"/>
                <a:gd name="connsiteX14" fmla="*/ 34023 w 113699"/>
                <a:gd name="connsiteY14" fmla="*/ 11459 h 245855"/>
                <a:gd name="connsiteX15" fmla="*/ 34023 w 113699"/>
                <a:gd name="connsiteY15" fmla="*/ 51220 h 245855"/>
                <a:gd name="connsiteX16" fmla="*/ 0 w 113699"/>
                <a:gd name="connsiteY16" fmla="*/ 49657 h 24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99" h="245855">
                  <a:moveTo>
                    <a:pt x="0" y="49657"/>
                  </a:moveTo>
                  <a:lnTo>
                    <a:pt x="0" y="75180"/>
                  </a:lnTo>
                  <a:lnTo>
                    <a:pt x="32634" y="75180"/>
                  </a:lnTo>
                  <a:lnTo>
                    <a:pt x="32634" y="196025"/>
                  </a:lnTo>
                  <a:cubicBezTo>
                    <a:pt x="32634" y="221548"/>
                    <a:pt x="32634" y="245856"/>
                    <a:pt x="86620" y="245856"/>
                  </a:cubicBezTo>
                  <a:cubicBezTo>
                    <a:pt x="95125" y="245856"/>
                    <a:pt x="102243" y="244467"/>
                    <a:pt x="110748" y="243078"/>
                  </a:cubicBezTo>
                  <a:lnTo>
                    <a:pt x="110748" y="215992"/>
                  </a:lnTo>
                  <a:cubicBezTo>
                    <a:pt x="105020" y="217381"/>
                    <a:pt x="97903" y="218770"/>
                    <a:pt x="92348" y="218770"/>
                  </a:cubicBezTo>
                  <a:cubicBezTo>
                    <a:pt x="79503" y="218770"/>
                    <a:pt x="69608" y="211651"/>
                    <a:pt x="69608" y="198803"/>
                  </a:cubicBezTo>
                  <a:lnTo>
                    <a:pt x="69608" y="76743"/>
                  </a:lnTo>
                  <a:lnTo>
                    <a:pt x="113699" y="76743"/>
                  </a:lnTo>
                  <a:lnTo>
                    <a:pt x="113699" y="51220"/>
                  </a:lnTo>
                  <a:lnTo>
                    <a:pt x="69608" y="51220"/>
                  </a:lnTo>
                  <a:lnTo>
                    <a:pt x="69608" y="0"/>
                  </a:lnTo>
                  <a:lnTo>
                    <a:pt x="34023" y="11459"/>
                  </a:lnTo>
                  <a:lnTo>
                    <a:pt x="34023" y="51220"/>
                  </a:lnTo>
                  <a:lnTo>
                    <a:pt x="0" y="49657"/>
                  </a:ln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Vrije vorm: vorm 15">
              <a:extLst>
                <a:ext uri="{FF2B5EF4-FFF2-40B4-BE49-F238E27FC236}">
                  <a16:creationId xmlns:a16="http://schemas.microsoft.com/office/drawing/2014/main" id="{6779A44D-156E-169E-45E9-81901A8F6C6D}"/>
                </a:ext>
              </a:extLst>
            </p:cNvPr>
            <p:cNvSpPr/>
            <p:nvPr/>
          </p:nvSpPr>
          <p:spPr>
            <a:xfrm>
              <a:off x="1332730" y="6134967"/>
              <a:ext cx="221843" cy="272941"/>
            </a:xfrm>
            <a:custGeom>
              <a:avLst/>
              <a:gdLst>
                <a:gd name="connsiteX0" fmla="*/ 0 w 221843"/>
                <a:gd name="connsiteY0" fmla="*/ 272941 h 272941"/>
                <a:gd name="connsiteX1" fmla="*/ 93910 w 221843"/>
                <a:gd name="connsiteY1" fmla="*/ 272941 h 272941"/>
                <a:gd name="connsiteX2" fmla="*/ 221844 w 221843"/>
                <a:gd name="connsiteY2" fmla="*/ 136471 h 272941"/>
                <a:gd name="connsiteX3" fmla="*/ 93910 w 221843"/>
                <a:gd name="connsiteY3" fmla="*/ 0 h 272941"/>
                <a:gd name="connsiteX4" fmla="*/ 0 w 221843"/>
                <a:gd name="connsiteY4" fmla="*/ 0 h 272941"/>
                <a:gd name="connsiteX5" fmla="*/ 0 w 221843"/>
                <a:gd name="connsiteY5" fmla="*/ 272941 h 272941"/>
                <a:gd name="connsiteX6" fmla="*/ 38363 w 221843"/>
                <a:gd name="connsiteY6" fmla="*/ 32468 h 272941"/>
                <a:gd name="connsiteX7" fmla="*/ 93737 w 221843"/>
                <a:gd name="connsiteY7" fmla="*/ 32468 h 272941"/>
                <a:gd name="connsiteX8" fmla="*/ 183307 w 221843"/>
                <a:gd name="connsiteY8" fmla="*/ 136297 h 272941"/>
                <a:gd name="connsiteX9" fmla="*/ 93737 w 221843"/>
                <a:gd name="connsiteY9" fmla="*/ 240126 h 272941"/>
                <a:gd name="connsiteX10" fmla="*/ 38363 w 221843"/>
                <a:gd name="connsiteY10" fmla="*/ 240126 h 272941"/>
                <a:gd name="connsiteX11" fmla="*/ 38363 w 221843"/>
                <a:gd name="connsiteY11" fmla="*/ 32468 h 27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843" h="272941">
                  <a:moveTo>
                    <a:pt x="0" y="272941"/>
                  </a:moveTo>
                  <a:lnTo>
                    <a:pt x="93910" y="272941"/>
                  </a:lnTo>
                  <a:cubicBezTo>
                    <a:pt x="210561" y="272941"/>
                    <a:pt x="221844" y="174842"/>
                    <a:pt x="221844" y="136471"/>
                  </a:cubicBezTo>
                  <a:cubicBezTo>
                    <a:pt x="221844" y="99488"/>
                    <a:pt x="208998" y="0"/>
                    <a:pt x="93910" y="0"/>
                  </a:cubicBezTo>
                  <a:lnTo>
                    <a:pt x="0" y="0"/>
                  </a:lnTo>
                  <a:lnTo>
                    <a:pt x="0" y="272941"/>
                  </a:lnTo>
                  <a:close/>
                  <a:moveTo>
                    <a:pt x="38363" y="32468"/>
                  </a:moveTo>
                  <a:lnTo>
                    <a:pt x="93737" y="32468"/>
                  </a:lnTo>
                  <a:cubicBezTo>
                    <a:pt x="156228" y="32468"/>
                    <a:pt x="183307" y="79347"/>
                    <a:pt x="183307" y="136297"/>
                  </a:cubicBezTo>
                  <a:cubicBezTo>
                    <a:pt x="183307" y="193247"/>
                    <a:pt x="157790" y="240126"/>
                    <a:pt x="93737" y="240126"/>
                  </a:cubicBezTo>
                  <a:lnTo>
                    <a:pt x="38363" y="240126"/>
                  </a:lnTo>
                  <a:cubicBezTo>
                    <a:pt x="38363" y="240126"/>
                    <a:pt x="38363" y="32468"/>
                    <a:pt x="38363" y="32468"/>
                  </a:cubicBezTo>
                  <a:close/>
                </a:path>
              </a:pathLst>
            </a:custGeom>
            <a:solidFill>
              <a:srgbClr val="FFFFFF"/>
            </a:solidFill>
            <a:ln w="1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122BC7-F646-7ABE-AEA6-34174E1E9F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3950387"/>
            <a:ext cx="5865553" cy="133369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defRPr sz="4800" b="1" i="0">
                <a:solidFill>
                  <a:schemeClr val="bg1"/>
                </a:solidFill>
                <a:latin typeface="+mj-lt"/>
              </a:defRPr>
            </a:lvl1pPr>
            <a:lvl2pPr marL="0" indent="0" algn="r">
              <a:buNone/>
              <a:defRPr sz="4400" b="1" i="0">
                <a:solidFill>
                  <a:schemeClr val="bg1"/>
                </a:solidFill>
                <a:latin typeface="+mj-lt"/>
              </a:defRPr>
            </a:lvl2pPr>
            <a:lvl3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3pPr>
            <a:lvl4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4pPr>
            <a:lvl5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5pPr>
            <a:lvl6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6pPr>
            <a:lvl7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7pPr>
            <a:lvl8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8pPr>
            <a:lvl9pPr marL="0" indent="0" algn="r">
              <a:buFont typeface="Arial" panose="020B0604020202020204" pitchFamily="34" charset="0"/>
              <a:buNone/>
              <a:defRPr sz="4400" b="1" i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noProof="0"/>
              <a:t>Title slide</a:t>
            </a:r>
            <a:br>
              <a:rPr lang="en-GB" noProof="0"/>
            </a:br>
            <a:r>
              <a:rPr lang="en-GB" noProof="0"/>
              <a:t>max. 3 lines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ACC0F79F-5B45-CF11-7FFE-D7A815731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7" y="5404234"/>
            <a:ext cx="5871541" cy="332399"/>
          </a:xfrm>
        </p:spPr>
        <p:txBody>
          <a:bodyPr wrap="square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2pPr>
            <a:lvl3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3pPr>
            <a:lvl4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4pPr>
            <a:lvl5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5pPr>
            <a:lvl6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6pPr>
            <a:lvl7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7pPr>
            <a:lvl8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8pPr>
            <a:lvl9pPr marL="0" indent="0" algn="r"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GB" noProof="0"/>
              <a:t>Subtitle | Name speaker</a:t>
            </a:r>
          </a:p>
        </p:txBody>
      </p:sp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599862F7-F626-8DED-B1FF-873CD0CF69E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19137" y="5813671"/>
            <a:ext cx="766235" cy="184666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90CA508-B273-4D53-A64E-FB05E270E0EA}" type="datetime1">
              <a:rPr lang="nl-NL" smtClean="0"/>
              <a:t>09-06-2025</a:t>
            </a:fld>
            <a:endParaRPr lang="en-GB"/>
          </a:p>
        </p:txBody>
      </p:sp>
      <p:sp>
        <p:nvSpPr>
          <p:cNvPr id="5" name="Tijdelijke aanduiding voor afbeelding 16">
            <a:extLst>
              <a:ext uri="{FF2B5EF4-FFF2-40B4-BE49-F238E27FC236}">
                <a16:creationId xmlns:a16="http://schemas.microsoft.com/office/drawing/2014/main" id="{7797F04D-8400-F770-AED2-A49B8F1C4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3" hasCustomPrompt="1"/>
          </p:nvPr>
        </p:nvSpPr>
        <p:spPr>
          <a:xfrm>
            <a:off x="7308357" y="0"/>
            <a:ext cx="4883643" cy="6858000"/>
          </a:xfrm>
          <a:pattFill prst="pct60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t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Select this placeholder, go to the tab ‘</a:t>
            </a:r>
            <a:r>
              <a:rPr lang="en-GB" noProof="0" err="1"/>
              <a:t>Slidebuilder</a:t>
            </a:r>
            <a:r>
              <a:rPr lang="en-GB" noProof="0"/>
              <a:t>’, </a:t>
            </a:r>
            <a:br>
              <a:rPr lang="en-GB" noProof="0"/>
            </a:br>
            <a:r>
              <a:rPr lang="en-GB" noProof="0"/>
              <a:t>click on ‘Images’, select the preferred image </a:t>
            </a:r>
            <a:br>
              <a:rPr lang="en-GB" noProof="0"/>
            </a:br>
            <a:r>
              <a:rPr lang="en-GB" noProof="0"/>
              <a:t>and click on ‘Insert’.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3D36BAF-6A46-FC70-F348-9474E690DA0E}"/>
              </a:ext>
            </a:extLst>
          </p:cNvPr>
          <p:cNvGrpSpPr/>
          <p:nvPr userDrawn="1"/>
        </p:nvGrpSpPr>
        <p:grpSpPr>
          <a:xfrm>
            <a:off x="12377595" y="-1"/>
            <a:ext cx="3693386" cy="6640349"/>
            <a:chOff x="-3786165" y="-1"/>
            <a:chExt cx="3693386" cy="6640349"/>
          </a:xfrm>
        </p:grpSpPr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90DBC8A3-9289-CF0F-D83A-22ACEA901D98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B3C2751-ECA8-33FA-C952-CE2744AF394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53EE913-A752-7B9F-74CE-B992B74D85EC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</a:t>
              </a:r>
              <a:r>
                <a:rPr kumimoji="0" lang="en-GB" sz="12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Slidebuilder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2E075884-D63D-46F1-2CE9-D356783C7476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B282691-AE0D-DE69-2960-8B2159DDCF08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7D772366-0161-D434-5A40-B5AB54A21116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405EF644-5856-009F-B6B2-2388E6B26EDE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956B1FB0-6592-EF9B-BE28-215FB072E5A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50F71E3C-E372-CF85-F539-0EF7E3B9730B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D1D8DD9D-7249-438D-35D0-2B2C4567EF4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B882E159-1ED3-DF4C-C190-0DCB38B3E7E1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0196836D-26AB-A279-ACAB-AB403730A39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0" name="Rechthoek: afgeronde hoeken 79">
                  <a:extLst>
                    <a:ext uri="{FF2B5EF4-FFF2-40B4-BE49-F238E27FC236}">
                      <a16:creationId xmlns:a16="http://schemas.microsoft.com/office/drawing/2014/main" id="{7F8EFFB0-0CC4-7DB1-BE0B-6DB955BD606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18F9C8D2-CE79-6EAE-50AF-9849C54D6923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D3E71A50-FF9D-B0D1-159A-433E0E0212C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92A06DF3-7127-E117-C4FA-058C92952B7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CAE7B77C-A11C-A7B6-ED26-0A86A8D0318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95FC68D1-45F6-ED57-6C16-27D094F4F435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501764F9-4AFD-49E8-A051-14921FBEB23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8550AB30-CCC2-55D0-DBC6-968B8DC17794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4" name="Rechthoek: afgeronde hoeken 73">
                    <a:extLst>
                      <a:ext uri="{FF2B5EF4-FFF2-40B4-BE49-F238E27FC236}">
                        <a16:creationId xmlns:a16="http://schemas.microsoft.com/office/drawing/2014/main" id="{9AD397C1-9A0D-4045-5CFE-4CB7616B8F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5" name="Rechthoek 74">
                    <a:extLst>
                      <a:ext uri="{FF2B5EF4-FFF2-40B4-BE49-F238E27FC236}">
                        <a16:creationId xmlns:a16="http://schemas.microsoft.com/office/drawing/2014/main" id="{D6FB3632-AE4D-BD05-04B5-283C1C0A72F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3825DE90-E1E8-E8E9-7FFA-20EF587984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B0A9C8C9-1044-AAA0-FA7C-0EEDC36BDB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5F22B0D9-CD89-E8BF-06C7-727E559C99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50E97EF3-D92F-40DC-6800-1E4D6FBE86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3" name="Boog 72">
                  <a:extLst>
                    <a:ext uri="{FF2B5EF4-FFF2-40B4-BE49-F238E27FC236}">
                      <a16:creationId xmlns:a16="http://schemas.microsoft.com/office/drawing/2014/main" id="{49E1B6D8-6B64-EED4-4C17-8D0A21880291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9" name="Tekstvak 68">
                <a:extLst>
                  <a:ext uri="{FF2B5EF4-FFF2-40B4-BE49-F238E27FC236}">
                    <a16:creationId xmlns:a16="http://schemas.microsoft.com/office/drawing/2014/main" id="{2F5337C6-56DA-3C8C-0AD5-CC6BCBCA004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3E753270-D0FD-33A8-CD11-C4E6B9F3A94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1" name="Vrije vorm: vorm 70">
                <a:extLst>
                  <a:ext uri="{FF2B5EF4-FFF2-40B4-BE49-F238E27FC236}">
                    <a16:creationId xmlns:a16="http://schemas.microsoft.com/office/drawing/2014/main" id="{38CAF6E8-E8ED-D666-5B19-37C9B432DF67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4DDCD2BF-56A1-C7A7-1E59-921EF643774B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5" name="Rechthoek 54">
                <a:extLst>
                  <a:ext uri="{FF2B5EF4-FFF2-40B4-BE49-F238E27FC236}">
                    <a16:creationId xmlns:a16="http://schemas.microsoft.com/office/drawing/2014/main" id="{2F30809B-DBBE-F925-DC39-FF534F14819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6" name="ICOON_info">
                <a:extLst>
                  <a:ext uri="{FF2B5EF4-FFF2-40B4-BE49-F238E27FC236}">
                    <a16:creationId xmlns:a16="http://schemas.microsoft.com/office/drawing/2014/main" id="{A1CC24CF-86A8-0341-843B-C83E7B3CA33E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3" name="Ovaal 62">
                  <a:extLst>
                    <a:ext uri="{FF2B5EF4-FFF2-40B4-BE49-F238E27FC236}">
                      <a16:creationId xmlns:a16="http://schemas.microsoft.com/office/drawing/2014/main" id="{4A16FB29-FA8B-47B1-FEC2-19BD71988791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Graphic 163" descr="Informatie">
                  <a:extLst>
                    <a:ext uri="{FF2B5EF4-FFF2-40B4-BE49-F238E27FC236}">
                      <a16:creationId xmlns:a16="http://schemas.microsoft.com/office/drawing/2014/main" id="{17E78844-0BC9-1CDF-B1E9-D9B35A17B8E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7" name="Groep 56">
                <a:extLst>
                  <a:ext uri="{FF2B5EF4-FFF2-40B4-BE49-F238E27FC236}">
                    <a16:creationId xmlns:a16="http://schemas.microsoft.com/office/drawing/2014/main" id="{AFCFFF33-03DE-784A-46BF-341491AD82C0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8" name="Inspireren">
                  <a:extLst>
                    <a:ext uri="{FF2B5EF4-FFF2-40B4-BE49-F238E27FC236}">
                      <a16:creationId xmlns:a16="http://schemas.microsoft.com/office/drawing/2014/main" id="{1EBCEBD5-B620-0008-D93C-CD46A9E4DC71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0" name="Freeform 12">
                    <a:extLst>
                      <a:ext uri="{FF2B5EF4-FFF2-40B4-BE49-F238E27FC236}">
                        <a16:creationId xmlns:a16="http://schemas.microsoft.com/office/drawing/2014/main" id="{664BC5D7-F973-42A1-046B-9FAA1A70EA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1" name="Freeform 13">
                    <a:extLst>
                      <a:ext uri="{FF2B5EF4-FFF2-40B4-BE49-F238E27FC236}">
                        <a16:creationId xmlns:a16="http://schemas.microsoft.com/office/drawing/2014/main" id="{CB24A030-65C8-B635-D99A-2DE8D174DC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  <p:sp>
                <p:nvSpPr>
                  <p:cNvPr id="62" name="Freeform 14">
                    <a:extLst>
                      <a:ext uri="{FF2B5EF4-FFF2-40B4-BE49-F238E27FC236}">
                        <a16:creationId xmlns:a16="http://schemas.microsoft.com/office/drawing/2014/main" id="{2E2608C8-94F2-68AD-B9A3-7E3A53AA88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+mn-lt"/>
                    </a:endParaRPr>
                  </a:p>
                </p:txBody>
              </p:sp>
            </p:grpSp>
            <p:sp>
              <p:nvSpPr>
                <p:cNvPr id="59" name="Tekstvak 58">
                  <a:extLst>
                    <a:ext uri="{FF2B5EF4-FFF2-40B4-BE49-F238E27FC236}">
                      <a16:creationId xmlns:a16="http://schemas.microsoft.com/office/drawing/2014/main" id="{934212D2-1CC6-46C2-A7C9-1B6FA93A125D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C14F5F2-A02F-5E50-6A14-8376C8361542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1359FB6E-97D1-FE9C-24B0-3A3C7BC9CAE1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7D8E78B9-21BE-2D3A-A385-42849214C48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49" name="Groep 48">
                    <a:extLst>
                      <a:ext uri="{FF2B5EF4-FFF2-40B4-BE49-F238E27FC236}">
                        <a16:creationId xmlns:a16="http://schemas.microsoft.com/office/drawing/2014/main" id="{CD013D78-525B-059E-963E-23A760AF2C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2" name="Rechthoek 51">
                      <a:extLst>
                        <a:ext uri="{FF2B5EF4-FFF2-40B4-BE49-F238E27FC236}">
                          <a16:creationId xmlns:a16="http://schemas.microsoft.com/office/drawing/2014/main" id="{7C74C419-82F3-C3A9-4CB6-BC24111FE3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97B16C7-D52D-71EF-1439-2E7BC3CBA4D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Ovaal 53">
                      <a:extLst>
                        <a:ext uri="{FF2B5EF4-FFF2-40B4-BE49-F238E27FC236}">
                          <a16:creationId xmlns:a16="http://schemas.microsoft.com/office/drawing/2014/main" id="{D55B39D2-4BAE-ADC3-26B7-F399857FAFF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0" name="Afbeelding 49">
                    <a:extLst>
                      <a:ext uri="{FF2B5EF4-FFF2-40B4-BE49-F238E27FC236}">
                        <a16:creationId xmlns:a16="http://schemas.microsoft.com/office/drawing/2014/main" id="{1FB4176A-87C0-215F-7224-5B51FEFB67D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1A29BF32-DB27-0F5C-C35B-C1564D2FA93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874A8D92-0691-A56C-A1F6-FF9982D3AB2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D7559F1-D122-8FE2-D04A-D1E9D7CF62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CB2E1E51-E0F4-ED2F-6D47-B5E635C3220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B20A7472-851D-3CBE-039E-867905EC7CA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5" name="Rechthoek 44">
                    <a:extLst>
                      <a:ext uri="{FF2B5EF4-FFF2-40B4-BE49-F238E27FC236}">
                        <a16:creationId xmlns:a16="http://schemas.microsoft.com/office/drawing/2014/main" id="{7F0241A6-93EC-6B9E-D265-D69E8EC0877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D2D6E925-8607-C578-819D-48C0847C578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24514FF6-A8F5-5D82-43A9-25335D2E2AB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D4645E96-47C9-6A85-74BF-91A9F504C58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7447DC81-DAF1-BC5C-7227-5C73C07C3A2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6DF473B-A274-D352-2252-11610BC8E15D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14006B4-E1E5-D6BC-0279-4A3208C90474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B30A9797-A377-19E2-5757-2556ABDBC3C1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3" name="Groep 32">
                <a:extLst>
                  <a:ext uri="{FF2B5EF4-FFF2-40B4-BE49-F238E27FC236}">
                    <a16:creationId xmlns:a16="http://schemas.microsoft.com/office/drawing/2014/main" id="{39696BC7-29FA-2D1C-435A-539D319391AC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5" name="Vrije vorm: vorm 34">
                  <a:extLst>
                    <a:ext uri="{FF2B5EF4-FFF2-40B4-BE49-F238E27FC236}">
                      <a16:creationId xmlns:a16="http://schemas.microsoft.com/office/drawing/2014/main" id="{F3989D1B-0E51-EF74-F735-A317ADA5C7C0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>
                    <a:solidFill>
                      <a:srgbClr val="211F26"/>
                    </a:solidFill>
                    <a:latin typeface="+mn-lt"/>
                  </a:endParaRPr>
                </a:p>
              </p:txBody>
            </p:sp>
            <p:grpSp>
              <p:nvGrpSpPr>
                <p:cNvPr id="36" name="Groep 35">
                  <a:extLst>
                    <a:ext uri="{FF2B5EF4-FFF2-40B4-BE49-F238E27FC236}">
                      <a16:creationId xmlns:a16="http://schemas.microsoft.com/office/drawing/2014/main" id="{5F6C71FC-BCA9-229A-F6C7-077055F79748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7" name="Vrije vorm: vorm 36">
                    <a:extLst>
                      <a:ext uri="{FF2B5EF4-FFF2-40B4-BE49-F238E27FC236}">
                        <a16:creationId xmlns:a16="http://schemas.microsoft.com/office/drawing/2014/main" id="{5A41684E-F2CE-5023-633D-6D7337B8EC68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62BF2D2-D3B0-7919-3557-F356FE484184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>
                      <a:solidFill>
                        <a:srgbClr val="211F26"/>
                      </a:solidFill>
                      <a:latin typeface="+mn-lt"/>
                    </a:endParaRPr>
                  </a:p>
                </p:txBody>
              </p:sp>
            </p:grpSp>
          </p:grp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447868DC-4E78-0363-A8D7-CF69A4909701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570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19B37A3-82F2-45D5-868F-F00F93F6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  <a:prstGeom prst="rect">
            <a:avLst/>
          </a:prstGeom>
        </p:spPr>
        <p:txBody>
          <a:bodyPr vert="horz" lIns="0" tIns="0" rIns="0" bIns="378000" rtlCol="0" anchor="t">
            <a:noAutofit/>
          </a:bodyPr>
          <a:lstStyle/>
          <a:p>
            <a:r>
              <a:rPr lang="en-GB" noProof="0"/>
              <a:t>Title goes here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1B9A90-182E-49A3-8BF5-04F322881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1563938"/>
            <a:ext cx="10752137" cy="44334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 </a:t>
            </a:r>
          </a:p>
          <a:p>
            <a:pPr lvl="2"/>
            <a:r>
              <a:rPr lang="en-GB" noProof="0"/>
              <a:t>Default text</a:t>
            </a:r>
            <a:br>
              <a:rPr lang="en-GB" noProof="0"/>
            </a:br>
            <a:endParaRPr lang="en-GB" noProof="0"/>
          </a:p>
          <a:p>
            <a:pPr lvl="3"/>
            <a:r>
              <a:rPr lang="en-GB" noProof="0"/>
              <a:t>Title/Quote</a:t>
            </a:r>
          </a:p>
          <a:p>
            <a:pPr lvl="4"/>
            <a:r>
              <a:rPr lang="en-GB" noProof="0"/>
              <a:t>Subtitle</a:t>
            </a:r>
          </a:p>
          <a:p>
            <a:pPr lvl="5"/>
            <a:r>
              <a:rPr lang="en-GB" noProof="0"/>
              <a:t>Default text</a:t>
            </a:r>
            <a:br>
              <a:rPr lang="en-GB" noProof="0"/>
            </a:br>
            <a:endParaRPr lang="en-GB" noProof="0"/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Alphabetical bullet</a:t>
            </a:r>
          </a:p>
          <a:p>
            <a:pPr lvl="8"/>
            <a:r>
              <a:rPr lang="en-GB" noProof="0"/>
              <a:t>Source</a:t>
            </a:r>
          </a:p>
        </p:txBody>
      </p:sp>
      <p:grpSp>
        <p:nvGrpSpPr>
          <p:cNvPr id="15" name="GRID" hidden="1">
            <a:extLst>
              <a:ext uri="{FF2B5EF4-FFF2-40B4-BE49-F238E27FC236}">
                <a16:creationId xmlns:a16="http://schemas.microsoft.com/office/drawing/2014/main" id="{4129D105-9E64-446B-9706-45C80CEFF79A}"/>
              </a:ext>
            </a:extLst>
          </p:cNvPr>
          <p:cNvGrpSpPr/>
          <p:nvPr userDrawn="1"/>
        </p:nvGrpSpPr>
        <p:grpSpPr>
          <a:xfrm>
            <a:off x="-12032" y="0"/>
            <a:ext cx="12204032" cy="6858000"/>
            <a:chOff x="-12032" y="0"/>
            <a:chExt cx="12204032" cy="6858000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7D9988B5-FF41-44BF-9EBA-8ED0383D0B4A}"/>
                </a:ext>
              </a:extLst>
            </p:cNvPr>
            <p:cNvSpPr/>
            <p:nvPr userDrawn="1"/>
          </p:nvSpPr>
          <p:spPr>
            <a:xfrm>
              <a:off x="-12032" y="0"/>
              <a:ext cx="12192000" cy="72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223B51F0-7066-4BAC-B391-CBE4243866E1}"/>
                </a:ext>
              </a:extLst>
            </p:cNvPr>
            <p:cNvSpPr/>
            <p:nvPr userDrawn="1"/>
          </p:nvSpPr>
          <p:spPr>
            <a:xfrm>
              <a:off x="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986314BC-5B6A-423E-A18F-BE67EEBFD0AA}"/>
                </a:ext>
              </a:extLst>
            </p:cNvPr>
            <p:cNvSpPr/>
            <p:nvPr userDrawn="1"/>
          </p:nvSpPr>
          <p:spPr>
            <a:xfrm>
              <a:off x="11472000" y="0"/>
              <a:ext cx="720000" cy="6857999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459F3FC6-346A-4720-8A58-EF51F3E955F9}"/>
                </a:ext>
              </a:extLst>
            </p:cNvPr>
            <p:cNvSpPr/>
            <p:nvPr userDrawn="1"/>
          </p:nvSpPr>
          <p:spPr>
            <a:xfrm>
              <a:off x="0" y="1064525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3D4E2D73-574C-4613-A3A4-5612A2E130A4}"/>
                </a:ext>
              </a:extLst>
            </p:cNvPr>
            <p:cNvSpPr/>
            <p:nvPr userDrawn="1"/>
          </p:nvSpPr>
          <p:spPr>
            <a:xfrm>
              <a:off x="0" y="6498000"/>
              <a:ext cx="12192000" cy="36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2775937-D9EA-4974-9459-412AF5D1CBD4}"/>
                </a:ext>
              </a:extLst>
            </p:cNvPr>
            <p:cNvSpPr/>
            <p:nvPr userDrawn="1"/>
          </p:nvSpPr>
          <p:spPr>
            <a:xfrm>
              <a:off x="0" y="5806208"/>
              <a:ext cx="12192000" cy="540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/>
            </a:p>
          </p:txBody>
        </p:sp>
      </p:grpSp>
      <p:sp>
        <p:nvSpPr>
          <p:cNvPr id="20" name="Tekstvak 19">
            <a:extLst>
              <a:ext uri="{FF2B5EF4-FFF2-40B4-BE49-F238E27FC236}">
                <a16:creationId xmlns:a16="http://schemas.microsoft.com/office/drawing/2014/main" id="{88A106C3-3B5C-4817-A9B9-E1AA65368768}"/>
              </a:ext>
            </a:extLst>
          </p:cNvPr>
          <p:cNvSpPr txBox="1"/>
          <p:nvPr userDrawn="1"/>
        </p:nvSpPr>
        <p:spPr>
          <a:xfrm>
            <a:off x="0" y="-637132"/>
            <a:ext cx="565861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l"/>
            <a:r>
              <a:rPr lang="en-GB" sz="1100" b="0" cap="all" baseline="0" noProof="0">
                <a:solidFill>
                  <a:schemeClr val="accent1"/>
                </a:solidFill>
                <a:latin typeface="+mn-lt"/>
              </a:rPr>
              <a:t>layout</a:t>
            </a:r>
          </a:p>
        </p:txBody>
      </p:sp>
      <p:sp>
        <p:nvSpPr>
          <p:cNvPr id="28" name="Tijdelijke aanduiding voor datum 3">
            <a:extLst>
              <a:ext uri="{FF2B5EF4-FFF2-40B4-BE49-F238E27FC236}">
                <a16:creationId xmlns:a16="http://schemas.microsoft.com/office/drawing/2014/main" id="{913F724C-C8A8-4D7C-A490-D6011A81D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46569" y="6405669"/>
            <a:ext cx="76623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1BDEED87-6B56-4161-9E14-2FCC2CD9D2C7}" type="datetime1">
              <a:rPr lang="nl-NL" smtClean="0"/>
              <a:t>09-06-2025</a:t>
            </a:fld>
            <a:endParaRPr lang="en-GB"/>
          </a:p>
        </p:txBody>
      </p:sp>
      <p:sp>
        <p:nvSpPr>
          <p:cNvPr id="30" name="Tijdelijke aanduiding voor dianummer 5">
            <a:extLst>
              <a:ext uri="{FF2B5EF4-FFF2-40B4-BE49-F238E27FC236}">
                <a16:creationId xmlns:a16="http://schemas.microsoft.com/office/drawing/2014/main" id="{97B5FD88-660A-4FF5-BB5B-19029FB61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8464" y="6405669"/>
            <a:ext cx="29129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 b="1">
                <a:solidFill>
                  <a:schemeClr val="tx2"/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fld id="{9E843DB9-9987-4157-AB9C-CEA8D7D910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A36EA4FA-0B8A-4FA4-3D23-C40FA12DDAC9}"/>
              </a:ext>
            </a:extLst>
          </p:cNvPr>
          <p:cNvSpPr txBox="1"/>
          <p:nvPr userDrawn="1"/>
        </p:nvSpPr>
        <p:spPr>
          <a:xfrm>
            <a:off x="10912804" y="-1278897"/>
            <a:ext cx="1279196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>
                <a:solidFill>
                  <a:schemeClr val="accent1"/>
                </a:solidFill>
                <a:latin typeface="+mn-lt"/>
              </a:rPr>
              <a:t>Primary colors</a:t>
            </a:r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0B508182-1D94-6963-6E0B-93418D7C8B8D}"/>
              </a:ext>
            </a:extLst>
          </p:cNvPr>
          <p:cNvGrpSpPr/>
          <p:nvPr userDrawn="1"/>
        </p:nvGrpSpPr>
        <p:grpSpPr>
          <a:xfrm>
            <a:off x="11552188" y="-1016102"/>
            <a:ext cx="639812" cy="180000"/>
            <a:chOff x="11552188" y="-1016102"/>
            <a:chExt cx="639812" cy="180000"/>
          </a:xfrm>
        </p:grpSpPr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720EF2DF-3730-F6B5-403F-A5D9B50AA329}"/>
                </a:ext>
              </a:extLst>
            </p:cNvPr>
            <p:cNvSpPr/>
            <p:nvPr userDrawn="1"/>
          </p:nvSpPr>
          <p:spPr>
            <a:xfrm>
              <a:off x="12012000" y="-1016102"/>
              <a:ext cx="180000" cy="18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23A4CEB5-B6FA-9B7A-B2D0-072AAA09C577}"/>
                </a:ext>
              </a:extLst>
            </p:cNvPr>
            <p:cNvSpPr/>
            <p:nvPr userDrawn="1"/>
          </p:nvSpPr>
          <p:spPr>
            <a:xfrm>
              <a:off x="11782094" y="-1016102"/>
              <a:ext cx="180000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5A8DA9B-2314-02C7-0DB4-B1D5CD8DF2E4}"/>
                </a:ext>
              </a:extLst>
            </p:cNvPr>
            <p:cNvSpPr/>
            <p:nvPr userDrawn="1"/>
          </p:nvSpPr>
          <p:spPr>
            <a:xfrm>
              <a:off x="11552188" y="-1016102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</p:grpSp>
      <p:sp>
        <p:nvSpPr>
          <p:cNvPr id="10" name="Tekstvak 9">
            <a:extLst>
              <a:ext uri="{FF2B5EF4-FFF2-40B4-BE49-F238E27FC236}">
                <a16:creationId xmlns:a16="http://schemas.microsoft.com/office/drawing/2014/main" id="{712FF8BF-FF57-497C-6D6E-58F4046DC0E4}"/>
              </a:ext>
            </a:extLst>
          </p:cNvPr>
          <p:cNvSpPr txBox="1"/>
          <p:nvPr userDrawn="1"/>
        </p:nvSpPr>
        <p:spPr>
          <a:xfrm>
            <a:off x="10659528" y="-674002"/>
            <a:ext cx="1532472" cy="1692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GB" sz="1100" b="0" cap="all" baseline="0" noProof="0">
                <a:solidFill>
                  <a:schemeClr val="accent1"/>
                </a:solidFill>
                <a:latin typeface="+mn-lt"/>
              </a:rPr>
              <a:t>secondary colors</a:t>
            </a:r>
          </a:p>
        </p:txBody>
      </p:sp>
      <p:grpSp>
        <p:nvGrpSpPr>
          <p:cNvPr id="33" name="Groep 32">
            <a:extLst>
              <a:ext uri="{FF2B5EF4-FFF2-40B4-BE49-F238E27FC236}">
                <a16:creationId xmlns:a16="http://schemas.microsoft.com/office/drawing/2014/main" id="{B444FEF0-EF23-9A75-C7DB-63258A64F5A1}"/>
              </a:ext>
            </a:extLst>
          </p:cNvPr>
          <p:cNvGrpSpPr/>
          <p:nvPr userDrawn="1"/>
        </p:nvGrpSpPr>
        <p:grpSpPr>
          <a:xfrm>
            <a:off x="9687884" y="-411207"/>
            <a:ext cx="2504116" cy="180000"/>
            <a:chOff x="9687884" y="-411207"/>
            <a:chExt cx="2504116" cy="180000"/>
          </a:xfrm>
        </p:grpSpPr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F5BB984B-89D0-74F4-7C23-3CB60BB6C322}"/>
                </a:ext>
              </a:extLst>
            </p:cNvPr>
            <p:cNvSpPr/>
            <p:nvPr userDrawn="1"/>
          </p:nvSpPr>
          <p:spPr>
            <a:xfrm>
              <a:off x="12012000" y="-411207"/>
              <a:ext cx="180000" cy="180000"/>
            </a:xfrm>
            <a:prstGeom prst="rect">
              <a:avLst/>
            </a:prstGeom>
            <a:solidFill>
              <a:srgbClr val="009B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983FD3B-3516-2897-57E9-D8EFBFF1423C}"/>
                </a:ext>
              </a:extLst>
            </p:cNvPr>
            <p:cNvSpPr/>
            <p:nvPr userDrawn="1"/>
          </p:nvSpPr>
          <p:spPr>
            <a:xfrm>
              <a:off x="11782094" y="-411207"/>
              <a:ext cx="180000" cy="180000"/>
            </a:xfrm>
            <a:prstGeom prst="rect">
              <a:avLst/>
            </a:prstGeom>
            <a:solidFill>
              <a:srgbClr val="6CC24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571E6D2-E9F3-1013-DDA9-BF3005A09B29}"/>
                </a:ext>
              </a:extLst>
            </p:cNvPr>
            <p:cNvSpPr/>
            <p:nvPr userDrawn="1"/>
          </p:nvSpPr>
          <p:spPr>
            <a:xfrm>
              <a:off x="11552188" y="-411207"/>
              <a:ext cx="180000" cy="180000"/>
            </a:xfrm>
            <a:prstGeom prst="rect">
              <a:avLst/>
            </a:prstGeom>
            <a:solidFill>
              <a:srgbClr val="FFB81C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F1B44D4-9C02-CF5C-268C-96E45AF98657}"/>
                </a:ext>
              </a:extLst>
            </p:cNvPr>
            <p:cNvSpPr/>
            <p:nvPr userDrawn="1"/>
          </p:nvSpPr>
          <p:spPr>
            <a:xfrm>
              <a:off x="11316018" y="-411207"/>
              <a:ext cx="180000" cy="180000"/>
            </a:xfrm>
            <a:prstGeom prst="rect">
              <a:avLst/>
            </a:prstGeom>
            <a:solidFill>
              <a:srgbClr val="EC684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2214C65-E16E-D1A0-F56E-A8E35340AF61}"/>
                </a:ext>
              </a:extLst>
            </p:cNvPr>
            <p:cNvSpPr/>
            <p:nvPr userDrawn="1"/>
          </p:nvSpPr>
          <p:spPr>
            <a:xfrm>
              <a:off x="11086112" y="-411207"/>
              <a:ext cx="180000" cy="180000"/>
            </a:xfrm>
            <a:prstGeom prst="rect">
              <a:avLst/>
            </a:prstGeom>
            <a:solidFill>
              <a:srgbClr val="E03C3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55D9D295-9730-83B0-9A87-AE6384CA7F82}"/>
                </a:ext>
              </a:extLst>
            </p:cNvPr>
            <p:cNvSpPr/>
            <p:nvPr userDrawn="1"/>
          </p:nvSpPr>
          <p:spPr>
            <a:xfrm>
              <a:off x="10856206" y="-411207"/>
              <a:ext cx="180000" cy="180000"/>
            </a:xfrm>
            <a:prstGeom prst="rect">
              <a:avLst/>
            </a:prstGeom>
            <a:solidFill>
              <a:srgbClr val="A50034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FD3CB985-76FB-1138-7ABB-C2AEA27C3BA6}"/>
                </a:ext>
              </a:extLst>
            </p:cNvPr>
            <p:cNvSpPr/>
            <p:nvPr userDrawn="1"/>
          </p:nvSpPr>
          <p:spPr>
            <a:xfrm>
              <a:off x="10620036" y="-411207"/>
              <a:ext cx="180000" cy="180000"/>
            </a:xfrm>
            <a:prstGeom prst="rect">
              <a:avLst/>
            </a:prstGeom>
            <a:solidFill>
              <a:srgbClr val="EF60A3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3017B0A1-3059-6859-5F3B-486053D198C9}"/>
                </a:ext>
              </a:extLst>
            </p:cNvPr>
            <p:cNvSpPr/>
            <p:nvPr userDrawn="1"/>
          </p:nvSpPr>
          <p:spPr>
            <a:xfrm>
              <a:off x="10383866" y="-411207"/>
              <a:ext cx="180000" cy="180000"/>
            </a:xfrm>
            <a:prstGeom prst="rect">
              <a:avLst/>
            </a:prstGeom>
            <a:solidFill>
              <a:srgbClr val="6F1D77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5DF6D8A2-044B-9B72-D264-D10733D97156}"/>
                </a:ext>
              </a:extLst>
            </p:cNvPr>
            <p:cNvSpPr/>
            <p:nvPr userDrawn="1"/>
          </p:nvSpPr>
          <p:spPr>
            <a:xfrm>
              <a:off x="10153960" y="-411207"/>
              <a:ext cx="180000" cy="180000"/>
            </a:xfrm>
            <a:prstGeom prst="rect">
              <a:avLst/>
            </a:prstGeom>
            <a:solidFill>
              <a:srgbClr val="0076C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9F4A9AC-B678-77B2-2E58-722942DB0831}"/>
                </a:ext>
              </a:extLst>
            </p:cNvPr>
            <p:cNvSpPr/>
            <p:nvPr userDrawn="1"/>
          </p:nvSpPr>
          <p:spPr>
            <a:xfrm>
              <a:off x="9924054" y="-411207"/>
              <a:ext cx="180000" cy="180000"/>
            </a:xfrm>
            <a:prstGeom prst="rect">
              <a:avLst/>
            </a:prstGeom>
            <a:solidFill>
              <a:srgbClr val="00B8C8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4A95EB90-8972-7E8F-BE91-33A15F9A2648}"/>
                </a:ext>
              </a:extLst>
            </p:cNvPr>
            <p:cNvSpPr/>
            <p:nvPr userDrawn="1"/>
          </p:nvSpPr>
          <p:spPr>
            <a:xfrm>
              <a:off x="9687884" y="-411207"/>
              <a:ext cx="180000" cy="180000"/>
            </a:xfrm>
            <a:prstGeom prst="rect">
              <a:avLst/>
            </a:prstGeom>
            <a:solidFill>
              <a:srgbClr val="0C234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GB" sz="1600" err="1"/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2FE40E40-1FE1-302C-7401-1188F7C3C956}"/>
              </a:ext>
            </a:extLst>
          </p:cNvPr>
          <p:cNvGrpSpPr/>
          <p:nvPr userDrawn="1"/>
        </p:nvGrpSpPr>
        <p:grpSpPr>
          <a:xfrm>
            <a:off x="721079" y="6216736"/>
            <a:ext cx="961200" cy="381600"/>
            <a:chOff x="2807303" y="2354764"/>
            <a:chExt cx="944974" cy="368527"/>
          </a:xfrm>
        </p:grpSpPr>
        <p:sp>
          <p:nvSpPr>
            <p:cNvPr id="43" name="Vrije vorm: vorm 42">
              <a:extLst>
                <a:ext uri="{FF2B5EF4-FFF2-40B4-BE49-F238E27FC236}">
                  <a16:creationId xmlns:a16="http://schemas.microsoft.com/office/drawing/2014/main" id="{8EAAA39B-E62F-1A64-6EB9-16C279742FCC}"/>
                </a:ext>
              </a:extLst>
            </p:cNvPr>
            <p:cNvSpPr/>
            <p:nvPr/>
          </p:nvSpPr>
          <p:spPr>
            <a:xfrm>
              <a:off x="2994660" y="2537173"/>
              <a:ext cx="174307" cy="186023"/>
            </a:xfrm>
            <a:custGeom>
              <a:avLst/>
              <a:gdLst>
                <a:gd name="connsiteX0" fmla="*/ 87154 w 174307"/>
                <a:gd name="connsiteY0" fmla="*/ 150686 h 186023"/>
                <a:gd name="connsiteX1" fmla="*/ 123825 w 174307"/>
                <a:gd name="connsiteY1" fmla="*/ 112776 h 186023"/>
                <a:gd name="connsiteX2" fmla="*/ 123825 w 174307"/>
                <a:gd name="connsiteY2" fmla="*/ 0 h 186023"/>
                <a:gd name="connsiteX3" fmla="*/ 174307 w 174307"/>
                <a:gd name="connsiteY3" fmla="*/ 0 h 186023"/>
                <a:gd name="connsiteX4" fmla="*/ 174307 w 174307"/>
                <a:gd name="connsiteY4" fmla="*/ 115348 h 186023"/>
                <a:gd name="connsiteX5" fmla="*/ 87154 w 174307"/>
                <a:gd name="connsiteY5" fmla="*/ 186023 h 186023"/>
                <a:gd name="connsiteX6" fmla="*/ 0 w 174307"/>
                <a:gd name="connsiteY6" fmla="*/ 115348 h 186023"/>
                <a:gd name="connsiteX7" fmla="*/ 0 w 174307"/>
                <a:gd name="connsiteY7" fmla="*/ 0 h 186023"/>
                <a:gd name="connsiteX8" fmla="*/ 50482 w 174307"/>
                <a:gd name="connsiteY8" fmla="*/ 0 h 186023"/>
                <a:gd name="connsiteX9" fmla="*/ 50482 w 174307"/>
                <a:gd name="connsiteY9" fmla="*/ 112776 h 186023"/>
                <a:gd name="connsiteX10" fmla="*/ 87154 w 174307"/>
                <a:gd name="connsiteY10" fmla="*/ 150686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07" h="186023">
                  <a:moveTo>
                    <a:pt x="87154" y="150686"/>
                  </a:moveTo>
                  <a:cubicBezTo>
                    <a:pt x="110871" y="150686"/>
                    <a:pt x="123825" y="134874"/>
                    <a:pt x="123825" y="112776"/>
                  </a:cubicBezTo>
                  <a:lnTo>
                    <a:pt x="123825" y="0"/>
                  </a:lnTo>
                  <a:lnTo>
                    <a:pt x="174307" y="0"/>
                  </a:lnTo>
                  <a:lnTo>
                    <a:pt x="174307" y="115348"/>
                  </a:lnTo>
                  <a:cubicBezTo>
                    <a:pt x="173831" y="166116"/>
                    <a:pt x="133159" y="186023"/>
                    <a:pt x="87154" y="186023"/>
                  </a:cubicBezTo>
                  <a:cubicBezTo>
                    <a:pt x="41148" y="186023"/>
                    <a:pt x="571" y="166116"/>
                    <a:pt x="0" y="115348"/>
                  </a:cubicBezTo>
                  <a:lnTo>
                    <a:pt x="0" y="0"/>
                  </a:lnTo>
                  <a:lnTo>
                    <a:pt x="50482" y="0"/>
                  </a:lnTo>
                  <a:lnTo>
                    <a:pt x="50482" y="112776"/>
                  </a:lnTo>
                  <a:cubicBezTo>
                    <a:pt x="50578" y="134874"/>
                    <a:pt x="63436" y="150686"/>
                    <a:pt x="87154" y="150686"/>
                  </a:cubicBezTo>
                  <a:close/>
                </a:path>
              </a:pathLst>
            </a:custGeom>
            <a:solidFill>
              <a:srgbClr val="00A6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Vrije vorm: vorm 43">
              <a:extLst>
                <a:ext uri="{FF2B5EF4-FFF2-40B4-BE49-F238E27FC236}">
                  <a16:creationId xmlns:a16="http://schemas.microsoft.com/office/drawing/2014/main" id="{36236F46-513D-1509-49B4-C9540C747A7E}"/>
                </a:ext>
              </a:extLst>
            </p:cNvPr>
            <p:cNvSpPr/>
            <p:nvPr/>
          </p:nvSpPr>
          <p:spPr>
            <a:xfrm>
              <a:off x="2807303" y="2537173"/>
              <a:ext cx="163639" cy="182213"/>
            </a:xfrm>
            <a:custGeom>
              <a:avLst/>
              <a:gdLst>
                <a:gd name="connsiteX0" fmla="*/ 56578 w 163639"/>
                <a:gd name="connsiteY0" fmla="*/ 182213 h 182213"/>
                <a:gd name="connsiteX1" fmla="*/ 107061 w 163639"/>
                <a:gd name="connsiteY1" fmla="*/ 182213 h 182213"/>
                <a:gd name="connsiteX2" fmla="*/ 107061 w 163639"/>
                <a:gd name="connsiteY2" fmla="*/ 35338 h 182213"/>
                <a:gd name="connsiteX3" fmla="*/ 163640 w 163639"/>
                <a:gd name="connsiteY3" fmla="*/ 35338 h 182213"/>
                <a:gd name="connsiteX4" fmla="*/ 163640 w 163639"/>
                <a:gd name="connsiteY4" fmla="*/ 0 h 182213"/>
                <a:gd name="connsiteX5" fmla="*/ 0 w 163639"/>
                <a:gd name="connsiteY5" fmla="*/ 0 h 182213"/>
                <a:gd name="connsiteX6" fmla="*/ 0 w 163639"/>
                <a:gd name="connsiteY6" fmla="*/ 35338 h 182213"/>
                <a:gd name="connsiteX7" fmla="*/ 56578 w 163639"/>
                <a:gd name="connsiteY7" fmla="*/ 35338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639" h="182213">
                  <a:moveTo>
                    <a:pt x="56578" y="182213"/>
                  </a:moveTo>
                  <a:lnTo>
                    <a:pt x="107061" y="182213"/>
                  </a:lnTo>
                  <a:lnTo>
                    <a:pt x="107061" y="35338"/>
                  </a:lnTo>
                  <a:lnTo>
                    <a:pt x="163640" y="35338"/>
                  </a:lnTo>
                  <a:lnTo>
                    <a:pt x="163640" y="0"/>
                  </a:lnTo>
                  <a:lnTo>
                    <a:pt x="0" y="0"/>
                  </a:lnTo>
                  <a:lnTo>
                    <a:pt x="0" y="35338"/>
                  </a:lnTo>
                  <a:lnTo>
                    <a:pt x="56578" y="353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Vrije vorm: vorm 44">
              <a:extLst>
                <a:ext uri="{FF2B5EF4-FFF2-40B4-BE49-F238E27FC236}">
                  <a16:creationId xmlns:a16="http://schemas.microsoft.com/office/drawing/2014/main" id="{559E6BEF-0F0B-1F81-FCB5-7C9DF5D09313}"/>
                </a:ext>
              </a:extLst>
            </p:cNvPr>
            <p:cNvSpPr/>
            <p:nvPr/>
          </p:nvSpPr>
          <p:spPr>
            <a:xfrm>
              <a:off x="2856490" y="2354764"/>
              <a:ext cx="172449" cy="170903"/>
            </a:xfrm>
            <a:custGeom>
              <a:avLst/>
              <a:gdLst>
                <a:gd name="connsiteX0" fmla="*/ 128740 w 172449"/>
                <a:gd name="connsiteY0" fmla="*/ 93637 h 170903"/>
                <a:gd name="connsiteX1" fmla="*/ 103785 w 172449"/>
                <a:gd name="connsiteY1" fmla="*/ 77920 h 170903"/>
                <a:gd name="connsiteX2" fmla="*/ 170936 w 172449"/>
                <a:gd name="connsiteY2" fmla="*/ 9816 h 170903"/>
                <a:gd name="connsiteX3" fmla="*/ 170460 w 172449"/>
                <a:gd name="connsiteY3" fmla="*/ 6 h 170903"/>
                <a:gd name="connsiteX4" fmla="*/ 165888 w 172449"/>
                <a:gd name="connsiteY4" fmla="*/ 6959 h 170903"/>
                <a:gd name="connsiteX5" fmla="*/ 69114 w 172449"/>
                <a:gd name="connsiteY5" fmla="*/ 45440 h 170903"/>
                <a:gd name="connsiteX6" fmla="*/ 2058 w 172449"/>
                <a:gd name="connsiteY6" fmla="*/ 146405 h 170903"/>
                <a:gd name="connsiteX7" fmla="*/ 6344 w 172449"/>
                <a:gd name="connsiteY7" fmla="*/ 159454 h 170903"/>
                <a:gd name="connsiteX8" fmla="*/ 8439 w 172449"/>
                <a:gd name="connsiteY8" fmla="*/ 146215 h 170903"/>
                <a:gd name="connsiteX9" fmla="*/ 67209 w 172449"/>
                <a:gd name="connsiteY9" fmla="*/ 73348 h 170903"/>
                <a:gd name="connsiteX10" fmla="*/ 72638 w 172449"/>
                <a:gd name="connsiteY10" fmla="*/ 68205 h 170903"/>
                <a:gd name="connsiteX11" fmla="*/ 72162 w 172449"/>
                <a:gd name="connsiteY11" fmla="*/ 73158 h 170903"/>
                <a:gd name="connsiteX12" fmla="*/ 52445 w 172449"/>
                <a:gd name="connsiteY12" fmla="*/ 120878 h 170903"/>
                <a:gd name="connsiteX13" fmla="*/ 89592 w 172449"/>
                <a:gd name="connsiteY13" fmla="*/ 113544 h 170903"/>
                <a:gd name="connsiteX14" fmla="*/ 93688 w 172449"/>
                <a:gd name="connsiteY14" fmla="*/ 108495 h 170903"/>
                <a:gd name="connsiteX15" fmla="*/ 93974 w 172449"/>
                <a:gd name="connsiteY15" fmla="*/ 116020 h 170903"/>
                <a:gd name="connsiteX16" fmla="*/ 69304 w 172449"/>
                <a:gd name="connsiteY16" fmla="*/ 162502 h 170903"/>
                <a:gd name="connsiteX17" fmla="*/ 57207 w 172449"/>
                <a:gd name="connsiteY17" fmla="*/ 170313 h 170903"/>
                <a:gd name="connsiteX18" fmla="*/ 63684 w 172449"/>
                <a:gd name="connsiteY18" fmla="*/ 170694 h 170903"/>
                <a:gd name="connsiteX19" fmla="*/ 151124 w 172449"/>
                <a:gd name="connsiteY19" fmla="*/ 85159 h 170903"/>
                <a:gd name="connsiteX20" fmla="*/ 151410 w 172449"/>
                <a:gd name="connsiteY20" fmla="*/ 79920 h 170903"/>
                <a:gd name="connsiteX21" fmla="*/ 146361 w 172449"/>
                <a:gd name="connsiteY21" fmla="*/ 82873 h 170903"/>
                <a:gd name="connsiteX22" fmla="*/ 128740 w 172449"/>
                <a:gd name="connsiteY22" fmla="*/ 93637 h 170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49" h="170903">
                  <a:moveTo>
                    <a:pt x="128740" y="93637"/>
                  </a:moveTo>
                  <a:cubicBezTo>
                    <a:pt x="116453" y="97542"/>
                    <a:pt x="103689" y="94399"/>
                    <a:pt x="103785" y="77920"/>
                  </a:cubicBezTo>
                  <a:cubicBezTo>
                    <a:pt x="103785" y="52774"/>
                    <a:pt x="162744" y="31724"/>
                    <a:pt x="170936" y="9816"/>
                  </a:cubicBezTo>
                  <a:cubicBezTo>
                    <a:pt x="172936" y="4387"/>
                    <a:pt x="173127" y="-185"/>
                    <a:pt x="170460" y="6"/>
                  </a:cubicBezTo>
                  <a:cubicBezTo>
                    <a:pt x="168555" y="101"/>
                    <a:pt x="170079" y="2863"/>
                    <a:pt x="165888" y="6959"/>
                  </a:cubicBezTo>
                  <a:cubicBezTo>
                    <a:pt x="141504" y="31438"/>
                    <a:pt x="100546" y="31343"/>
                    <a:pt x="69114" y="45440"/>
                  </a:cubicBezTo>
                  <a:cubicBezTo>
                    <a:pt x="48540" y="54679"/>
                    <a:pt x="-11849" y="83064"/>
                    <a:pt x="2058" y="146405"/>
                  </a:cubicBezTo>
                  <a:cubicBezTo>
                    <a:pt x="2724" y="149453"/>
                    <a:pt x="4534" y="159454"/>
                    <a:pt x="6344" y="159454"/>
                  </a:cubicBezTo>
                  <a:cubicBezTo>
                    <a:pt x="8439" y="159454"/>
                    <a:pt x="8439" y="153454"/>
                    <a:pt x="8439" y="146215"/>
                  </a:cubicBezTo>
                  <a:cubicBezTo>
                    <a:pt x="7963" y="108495"/>
                    <a:pt x="52635" y="98018"/>
                    <a:pt x="67209" y="73348"/>
                  </a:cubicBezTo>
                  <a:cubicBezTo>
                    <a:pt x="68923" y="70395"/>
                    <a:pt x="71971" y="66300"/>
                    <a:pt x="72638" y="68205"/>
                  </a:cubicBezTo>
                  <a:cubicBezTo>
                    <a:pt x="73019" y="69157"/>
                    <a:pt x="72733" y="70491"/>
                    <a:pt x="72162" y="73158"/>
                  </a:cubicBezTo>
                  <a:cubicBezTo>
                    <a:pt x="67590" y="93446"/>
                    <a:pt x="46444" y="106400"/>
                    <a:pt x="52445" y="120878"/>
                  </a:cubicBezTo>
                  <a:cubicBezTo>
                    <a:pt x="60255" y="139642"/>
                    <a:pt x="82639" y="125641"/>
                    <a:pt x="89592" y="113544"/>
                  </a:cubicBezTo>
                  <a:cubicBezTo>
                    <a:pt x="91402" y="110210"/>
                    <a:pt x="92450" y="108115"/>
                    <a:pt x="93688" y="108495"/>
                  </a:cubicBezTo>
                  <a:cubicBezTo>
                    <a:pt x="94641" y="108781"/>
                    <a:pt x="94545" y="112591"/>
                    <a:pt x="93974" y="116020"/>
                  </a:cubicBezTo>
                  <a:cubicBezTo>
                    <a:pt x="90259" y="137833"/>
                    <a:pt x="85306" y="150025"/>
                    <a:pt x="69304" y="162502"/>
                  </a:cubicBezTo>
                  <a:cubicBezTo>
                    <a:pt x="64161" y="166503"/>
                    <a:pt x="56160" y="167265"/>
                    <a:pt x="57207" y="170313"/>
                  </a:cubicBezTo>
                  <a:cubicBezTo>
                    <a:pt x="57493" y="171075"/>
                    <a:pt x="60922" y="170979"/>
                    <a:pt x="63684" y="170694"/>
                  </a:cubicBezTo>
                  <a:cubicBezTo>
                    <a:pt x="106166" y="167932"/>
                    <a:pt x="141694" y="117925"/>
                    <a:pt x="151124" y="85159"/>
                  </a:cubicBezTo>
                  <a:cubicBezTo>
                    <a:pt x="152076" y="82873"/>
                    <a:pt x="152362" y="80683"/>
                    <a:pt x="151410" y="79920"/>
                  </a:cubicBezTo>
                  <a:cubicBezTo>
                    <a:pt x="150171" y="78968"/>
                    <a:pt x="148266" y="81159"/>
                    <a:pt x="146361" y="82873"/>
                  </a:cubicBezTo>
                  <a:cubicBezTo>
                    <a:pt x="141504" y="87255"/>
                    <a:pt x="134836" y="91732"/>
                    <a:pt x="128740" y="9363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Vrije vorm: vorm 45">
              <a:extLst>
                <a:ext uri="{FF2B5EF4-FFF2-40B4-BE49-F238E27FC236}">
                  <a16:creationId xmlns:a16="http://schemas.microsoft.com/office/drawing/2014/main" id="{E2168793-CECA-2A56-70CA-A2BB97B2C83F}"/>
                </a:ext>
              </a:extLst>
            </p:cNvPr>
            <p:cNvSpPr/>
            <p:nvPr/>
          </p:nvSpPr>
          <p:spPr>
            <a:xfrm>
              <a:off x="3391376" y="2588894"/>
              <a:ext cx="114680" cy="134397"/>
            </a:xfrm>
            <a:custGeom>
              <a:avLst/>
              <a:gdLst>
                <a:gd name="connsiteX0" fmla="*/ 24955 w 114680"/>
                <a:gd name="connsiteY0" fmla="*/ 55054 h 134397"/>
                <a:gd name="connsiteX1" fmla="*/ 57055 w 114680"/>
                <a:gd name="connsiteY1" fmla="*/ 17431 h 134397"/>
                <a:gd name="connsiteX2" fmla="*/ 89344 w 114680"/>
                <a:gd name="connsiteY2" fmla="*/ 55054 h 134397"/>
                <a:gd name="connsiteX3" fmla="*/ 24955 w 114680"/>
                <a:gd name="connsiteY3" fmla="*/ 55054 h 134397"/>
                <a:gd name="connsiteX4" fmla="*/ 114681 w 114680"/>
                <a:gd name="connsiteY4" fmla="*/ 71723 h 134397"/>
                <a:gd name="connsiteX5" fmla="*/ 114681 w 114680"/>
                <a:gd name="connsiteY5" fmla="*/ 59817 h 134397"/>
                <a:gd name="connsiteX6" fmla="*/ 58864 w 114680"/>
                <a:gd name="connsiteY6" fmla="*/ 0 h 134397"/>
                <a:gd name="connsiteX7" fmla="*/ 0 w 114680"/>
                <a:gd name="connsiteY7" fmla="*/ 68199 h 134397"/>
                <a:gd name="connsiteX8" fmla="*/ 56864 w 114680"/>
                <a:gd name="connsiteY8" fmla="*/ 134398 h 134397"/>
                <a:gd name="connsiteX9" fmla="*/ 113157 w 114680"/>
                <a:gd name="connsiteY9" fmla="*/ 91250 h 134397"/>
                <a:gd name="connsiteX10" fmla="*/ 87916 w 114680"/>
                <a:gd name="connsiteY10" fmla="*/ 91250 h 134397"/>
                <a:gd name="connsiteX11" fmla="*/ 57150 w 114680"/>
                <a:gd name="connsiteY11" fmla="*/ 116967 h 134397"/>
                <a:gd name="connsiteX12" fmla="*/ 24479 w 114680"/>
                <a:gd name="connsiteY12" fmla="*/ 71818 h 134397"/>
                <a:gd name="connsiteX13" fmla="*/ 114681 w 114680"/>
                <a:gd name="connsiteY13" fmla="*/ 71818 h 13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680" h="134397">
                  <a:moveTo>
                    <a:pt x="24955" y="55054"/>
                  </a:moveTo>
                  <a:cubicBezTo>
                    <a:pt x="25146" y="35242"/>
                    <a:pt x="37052" y="17431"/>
                    <a:pt x="57055" y="17431"/>
                  </a:cubicBezTo>
                  <a:cubicBezTo>
                    <a:pt x="80296" y="17431"/>
                    <a:pt x="89344" y="33338"/>
                    <a:pt x="89344" y="55054"/>
                  </a:cubicBezTo>
                  <a:lnTo>
                    <a:pt x="24955" y="55054"/>
                  </a:lnTo>
                  <a:close/>
                  <a:moveTo>
                    <a:pt x="114681" y="71723"/>
                  </a:moveTo>
                  <a:lnTo>
                    <a:pt x="114681" y="59817"/>
                  </a:lnTo>
                  <a:cubicBezTo>
                    <a:pt x="114681" y="24765"/>
                    <a:pt x="94774" y="0"/>
                    <a:pt x="58864" y="0"/>
                  </a:cubicBezTo>
                  <a:cubicBezTo>
                    <a:pt x="18764" y="0"/>
                    <a:pt x="0" y="31051"/>
                    <a:pt x="0" y="68199"/>
                  </a:cubicBezTo>
                  <a:cubicBezTo>
                    <a:pt x="0" y="105537"/>
                    <a:pt x="16192" y="134398"/>
                    <a:pt x="56864" y="134398"/>
                  </a:cubicBezTo>
                  <a:cubicBezTo>
                    <a:pt x="87154" y="134398"/>
                    <a:pt x="109347" y="120015"/>
                    <a:pt x="113157" y="91250"/>
                  </a:cubicBezTo>
                  <a:lnTo>
                    <a:pt x="87916" y="91250"/>
                  </a:lnTo>
                  <a:cubicBezTo>
                    <a:pt x="85154" y="109633"/>
                    <a:pt x="75819" y="116967"/>
                    <a:pt x="57150" y="116967"/>
                  </a:cubicBezTo>
                  <a:cubicBezTo>
                    <a:pt x="32671" y="116967"/>
                    <a:pt x="24479" y="95155"/>
                    <a:pt x="24479" y="71818"/>
                  </a:cubicBezTo>
                  <a:lnTo>
                    <a:pt x="114681" y="71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Vrije vorm: vorm 46">
              <a:extLst>
                <a:ext uri="{FF2B5EF4-FFF2-40B4-BE49-F238E27FC236}">
                  <a16:creationId xmlns:a16="http://schemas.microsoft.com/office/drawing/2014/main" id="{167B5967-C476-6D97-2D8A-678B164873F7}"/>
                </a:ext>
              </a:extLst>
            </p:cNvPr>
            <p:cNvSpPr/>
            <p:nvPr/>
          </p:nvSpPr>
          <p:spPr>
            <a:xfrm>
              <a:off x="3535108" y="2537173"/>
              <a:ext cx="24003" cy="182213"/>
            </a:xfrm>
            <a:custGeom>
              <a:avLst/>
              <a:gdLst>
                <a:gd name="connsiteX0" fmla="*/ 0 w 24003"/>
                <a:gd name="connsiteY0" fmla="*/ 0 h 182213"/>
                <a:gd name="connsiteX1" fmla="*/ 24003 w 24003"/>
                <a:gd name="connsiteY1" fmla="*/ 0 h 182213"/>
                <a:gd name="connsiteX2" fmla="*/ 24003 w 24003"/>
                <a:gd name="connsiteY2" fmla="*/ 182213 h 182213"/>
                <a:gd name="connsiteX3" fmla="*/ 0 w 24003"/>
                <a:gd name="connsiteY3" fmla="*/ 182213 h 18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3" h="182213">
                  <a:moveTo>
                    <a:pt x="0" y="0"/>
                  </a:moveTo>
                  <a:lnTo>
                    <a:pt x="24003" y="0"/>
                  </a:lnTo>
                  <a:lnTo>
                    <a:pt x="24003" y="182213"/>
                  </a:lnTo>
                  <a:lnTo>
                    <a:pt x="0" y="18221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Vrije vorm: vorm 47">
              <a:extLst>
                <a:ext uri="{FF2B5EF4-FFF2-40B4-BE49-F238E27FC236}">
                  <a16:creationId xmlns:a16="http://schemas.microsoft.com/office/drawing/2014/main" id="{0863CA44-130B-E285-9545-E013062D262E}"/>
                </a:ext>
              </a:extLst>
            </p:cNvPr>
            <p:cNvSpPr/>
            <p:nvPr/>
          </p:nvSpPr>
          <p:spPr>
            <a:xfrm>
              <a:off x="3585591" y="2533363"/>
              <a:ext cx="81533" cy="186023"/>
            </a:xfrm>
            <a:custGeom>
              <a:avLst/>
              <a:gdLst>
                <a:gd name="connsiteX0" fmla="*/ 48768 w 81533"/>
                <a:gd name="connsiteY0" fmla="*/ 186023 h 186023"/>
                <a:gd name="connsiteX1" fmla="*/ 48768 w 81533"/>
                <a:gd name="connsiteY1" fmla="*/ 76009 h 186023"/>
                <a:gd name="connsiteX2" fmla="*/ 78010 w 81533"/>
                <a:gd name="connsiteY2" fmla="*/ 76009 h 186023"/>
                <a:gd name="connsiteX3" fmla="*/ 78010 w 81533"/>
                <a:gd name="connsiteY3" fmla="*/ 59341 h 186023"/>
                <a:gd name="connsiteX4" fmla="*/ 48768 w 81533"/>
                <a:gd name="connsiteY4" fmla="*/ 59341 h 186023"/>
                <a:gd name="connsiteX5" fmla="*/ 48768 w 81533"/>
                <a:gd name="connsiteY5" fmla="*/ 38862 h 186023"/>
                <a:gd name="connsiteX6" fmla="*/ 69437 w 81533"/>
                <a:gd name="connsiteY6" fmla="*/ 21717 h 186023"/>
                <a:gd name="connsiteX7" fmla="*/ 81534 w 81533"/>
                <a:gd name="connsiteY7" fmla="*/ 22479 h 186023"/>
                <a:gd name="connsiteX8" fmla="*/ 81534 w 81533"/>
                <a:gd name="connsiteY8" fmla="*/ 2572 h 186023"/>
                <a:gd name="connsiteX9" fmla="*/ 64389 w 81533"/>
                <a:gd name="connsiteY9" fmla="*/ 0 h 186023"/>
                <a:gd name="connsiteX10" fmla="*/ 24765 w 81533"/>
                <a:gd name="connsiteY10" fmla="*/ 35624 h 186023"/>
                <a:gd name="connsiteX11" fmla="*/ 24765 w 81533"/>
                <a:gd name="connsiteY11" fmla="*/ 59341 h 186023"/>
                <a:gd name="connsiteX12" fmla="*/ 0 w 81533"/>
                <a:gd name="connsiteY12" fmla="*/ 59341 h 186023"/>
                <a:gd name="connsiteX13" fmla="*/ 0 w 81533"/>
                <a:gd name="connsiteY13" fmla="*/ 76009 h 186023"/>
                <a:gd name="connsiteX14" fmla="*/ 24765 w 81533"/>
                <a:gd name="connsiteY14" fmla="*/ 76009 h 186023"/>
                <a:gd name="connsiteX15" fmla="*/ 24765 w 81533"/>
                <a:gd name="connsiteY15" fmla="*/ 186023 h 186023"/>
                <a:gd name="connsiteX16" fmla="*/ 48768 w 81533"/>
                <a:gd name="connsiteY16" fmla="*/ 186023 h 18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533" h="186023">
                  <a:moveTo>
                    <a:pt x="48768" y="186023"/>
                  </a:moveTo>
                  <a:lnTo>
                    <a:pt x="48768" y="76009"/>
                  </a:lnTo>
                  <a:lnTo>
                    <a:pt x="78010" y="76009"/>
                  </a:lnTo>
                  <a:lnTo>
                    <a:pt x="78010" y="59341"/>
                  </a:lnTo>
                  <a:lnTo>
                    <a:pt x="48768" y="59341"/>
                  </a:lnTo>
                  <a:lnTo>
                    <a:pt x="48768" y="38862"/>
                  </a:lnTo>
                  <a:cubicBezTo>
                    <a:pt x="48768" y="24193"/>
                    <a:pt x="55817" y="21717"/>
                    <a:pt x="69437" y="21717"/>
                  </a:cubicBezTo>
                  <a:cubicBezTo>
                    <a:pt x="73438" y="21717"/>
                    <a:pt x="77533" y="22193"/>
                    <a:pt x="81534" y="22479"/>
                  </a:cubicBezTo>
                  <a:lnTo>
                    <a:pt x="81534" y="2572"/>
                  </a:lnTo>
                  <a:cubicBezTo>
                    <a:pt x="75914" y="1333"/>
                    <a:pt x="70199" y="0"/>
                    <a:pt x="64389" y="0"/>
                  </a:cubicBezTo>
                  <a:cubicBezTo>
                    <a:pt x="41720" y="0"/>
                    <a:pt x="24765" y="11430"/>
                    <a:pt x="24765" y="35624"/>
                  </a:cubicBezTo>
                  <a:lnTo>
                    <a:pt x="24765" y="59341"/>
                  </a:lnTo>
                  <a:lnTo>
                    <a:pt x="0" y="59341"/>
                  </a:lnTo>
                  <a:lnTo>
                    <a:pt x="0" y="76009"/>
                  </a:lnTo>
                  <a:lnTo>
                    <a:pt x="24765" y="76009"/>
                  </a:lnTo>
                  <a:lnTo>
                    <a:pt x="24765" y="186023"/>
                  </a:lnTo>
                  <a:lnTo>
                    <a:pt x="48768" y="1860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Vrije vorm: vorm 48">
              <a:extLst>
                <a:ext uri="{FF2B5EF4-FFF2-40B4-BE49-F238E27FC236}">
                  <a16:creationId xmlns:a16="http://schemas.microsoft.com/office/drawing/2014/main" id="{BC4A4D97-B586-8C1B-3EB4-EF127E58DA10}"/>
                </a:ext>
              </a:extLst>
            </p:cNvPr>
            <p:cNvSpPr/>
            <p:nvPr/>
          </p:nvSpPr>
          <p:spPr>
            <a:xfrm>
              <a:off x="3677316" y="2558224"/>
              <a:ext cx="74961" cy="164972"/>
            </a:xfrm>
            <a:custGeom>
              <a:avLst/>
              <a:gdLst>
                <a:gd name="connsiteX0" fmla="*/ 0 w 74961"/>
                <a:gd name="connsiteY0" fmla="*/ 34480 h 164972"/>
                <a:gd name="connsiteX1" fmla="*/ 0 w 74961"/>
                <a:gd name="connsiteY1" fmla="*/ 51149 h 164972"/>
                <a:gd name="connsiteX2" fmla="*/ 21717 w 74961"/>
                <a:gd name="connsiteY2" fmla="*/ 51149 h 164972"/>
                <a:gd name="connsiteX3" fmla="*/ 21717 w 74961"/>
                <a:gd name="connsiteY3" fmla="*/ 131921 h 164972"/>
                <a:gd name="connsiteX4" fmla="*/ 57626 w 74961"/>
                <a:gd name="connsiteY4" fmla="*/ 164973 h 164972"/>
                <a:gd name="connsiteX5" fmla="*/ 74009 w 74961"/>
                <a:gd name="connsiteY5" fmla="*/ 163449 h 164972"/>
                <a:gd name="connsiteX6" fmla="*/ 74009 w 74961"/>
                <a:gd name="connsiteY6" fmla="*/ 145066 h 164972"/>
                <a:gd name="connsiteX7" fmla="*/ 61341 w 74961"/>
                <a:gd name="connsiteY7" fmla="*/ 146590 h 164972"/>
                <a:gd name="connsiteX8" fmla="*/ 45720 w 74961"/>
                <a:gd name="connsiteY8" fmla="*/ 133255 h 164972"/>
                <a:gd name="connsiteX9" fmla="*/ 45720 w 74961"/>
                <a:gd name="connsiteY9" fmla="*/ 51245 h 164972"/>
                <a:gd name="connsiteX10" fmla="*/ 74962 w 74961"/>
                <a:gd name="connsiteY10" fmla="*/ 51245 h 164972"/>
                <a:gd name="connsiteX11" fmla="*/ 74962 w 74961"/>
                <a:gd name="connsiteY11" fmla="*/ 34576 h 164972"/>
                <a:gd name="connsiteX12" fmla="*/ 45720 w 74961"/>
                <a:gd name="connsiteY12" fmla="*/ 34576 h 164972"/>
                <a:gd name="connsiteX13" fmla="*/ 45720 w 74961"/>
                <a:gd name="connsiteY13" fmla="*/ 0 h 164972"/>
                <a:gd name="connsiteX14" fmla="*/ 21717 w 74961"/>
                <a:gd name="connsiteY14" fmla="*/ 7525 h 164972"/>
                <a:gd name="connsiteX15" fmla="*/ 21717 w 74961"/>
                <a:gd name="connsiteY15" fmla="*/ 34576 h 164972"/>
                <a:gd name="connsiteX16" fmla="*/ 0 w 74961"/>
                <a:gd name="connsiteY16" fmla="*/ 34480 h 164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61" h="164972">
                  <a:moveTo>
                    <a:pt x="0" y="34480"/>
                  </a:moveTo>
                  <a:lnTo>
                    <a:pt x="0" y="51149"/>
                  </a:lnTo>
                  <a:lnTo>
                    <a:pt x="21717" y="51149"/>
                  </a:lnTo>
                  <a:lnTo>
                    <a:pt x="21717" y="131921"/>
                  </a:lnTo>
                  <a:cubicBezTo>
                    <a:pt x="21717" y="148780"/>
                    <a:pt x="22003" y="164973"/>
                    <a:pt x="57626" y="164973"/>
                  </a:cubicBezTo>
                  <a:cubicBezTo>
                    <a:pt x="63151" y="164973"/>
                    <a:pt x="68389" y="164497"/>
                    <a:pt x="74009" y="163449"/>
                  </a:cubicBezTo>
                  <a:lnTo>
                    <a:pt x="74009" y="145066"/>
                  </a:lnTo>
                  <a:cubicBezTo>
                    <a:pt x="70104" y="146018"/>
                    <a:pt x="65151" y="146590"/>
                    <a:pt x="61341" y="146590"/>
                  </a:cubicBezTo>
                  <a:cubicBezTo>
                    <a:pt x="52768" y="146590"/>
                    <a:pt x="45720" y="142304"/>
                    <a:pt x="45720" y="133255"/>
                  </a:cubicBezTo>
                  <a:lnTo>
                    <a:pt x="45720" y="51245"/>
                  </a:lnTo>
                  <a:lnTo>
                    <a:pt x="74962" y="51245"/>
                  </a:lnTo>
                  <a:lnTo>
                    <a:pt x="74962" y="34576"/>
                  </a:lnTo>
                  <a:lnTo>
                    <a:pt x="45720" y="34576"/>
                  </a:lnTo>
                  <a:lnTo>
                    <a:pt x="45720" y="0"/>
                  </a:lnTo>
                  <a:lnTo>
                    <a:pt x="21717" y="7525"/>
                  </a:lnTo>
                  <a:lnTo>
                    <a:pt x="21717" y="34576"/>
                  </a:lnTo>
                  <a:lnTo>
                    <a:pt x="0" y="3448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Vrije vorm: vorm 49">
              <a:extLst>
                <a:ext uri="{FF2B5EF4-FFF2-40B4-BE49-F238E27FC236}">
                  <a16:creationId xmlns:a16="http://schemas.microsoft.com/office/drawing/2014/main" id="{9799722F-EF3D-E27E-3C21-C59FE9D1258A}"/>
                </a:ext>
              </a:extLst>
            </p:cNvPr>
            <p:cNvSpPr/>
            <p:nvPr/>
          </p:nvSpPr>
          <p:spPr>
            <a:xfrm>
              <a:off x="3219450" y="2537078"/>
              <a:ext cx="148685" cy="182308"/>
            </a:xfrm>
            <a:custGeom>
              <a:avLst/>
              <a:gdLst>
                <a:gd name="connsiteX0" fmla="*/ 0 w 148685"/>
                <a:gd name="connsiteY0" fmla="*/ 182309 h 182308"/>
                <a:gd name="connsiteX1" fmla="*/ 62579 w 148685"/>
                <a:gd name="connsiteY1" fmla="*/ 182309 h 182308"/>
                <a:gd name="connsiteX2" fmla="*/ 148685 w 148685"/>
                <a:gd name="connsiteY2" fmla="*/ 91154 h 182308"/>
                <a:gd name="connsiteX3" fmla="*/ 62579 w 148685"/>
                <a:gd name="connsiteY3" fmla="*/ 0 h 182308"/>
                <a:gd name="connsiteX4" fmla="*/ 0 w 148685"/>
                <a:gd name="connsiteY4" fmla="*/ 0 h 182308"/>
                <a:gd name="connsiteX5" fmla="*/ 0 w 148685"/>
                <a:gd name="connsiteY5" fmla="*/ 182309 h 182308"/>
                <a:gd name="connsiteX6" fmla="*/ 25241 w 148685"/>
                <a:gd name="connsiteY6" fmla="*/ 21812 h 182308"/>
                <a:gd name="connsiteX7" fmla="*/ 62579 w 148685"/>
                <a:gd name="connsiteY7" fmla="*/ 21812 h 182308"/>
                <a:gd name="connsiteX8" fmla="*/ 122206 w 148685"/>
                <a:gd name="connsiteY8" fmla="*/ 91250 h 182308"/>
                <a:gd name="connsiteX9" fmla="*/ 62579 w 148685"/>
                <a:gd name="connsiteY9" fmla="*/ 160687 h 182308"/>
                <a:gd name="connsiteX10" fmla="*/ 25241 w 148685"/>
                <a:gd name="connsiteY10" fmla="*/ 160687 h 182308"/>
                <a:gd name="connsiteX11" fmla="*/ 25241 w 148685"/>
                <a:gd name="connsiteY11" fmla="*/ 21812 h 18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685" h="182308">
                  <a:moveTo>
                    <a:pt x="0" y="182309"/>
                  </a:moveTo>
                  <a:lnTo>
                    <a:pt x="62579" y="182309"/>
                  </a:lnTo>
                  <a:cubicBezTo>
                    <a:pt x="140494" y="182309"/>
                    <a:pt x="148685" y="116300"/>
                    <a:pt x="148685" y="91154"/>
                  </a:cubicBezTo>
                  <a:cubicBezTo>
                    <a:pt x="148685" y="66008"/>
                    <a:pt x="140494" y="0"/>
                    <a:pt x="62579" y="0"/>
                  </a:cubicBezTo>
                  <a:lnTo>
                    <a:pt x="0" y="0"/>
                  </a:lnTo>
                  <a:lnTo>
                    <a:pt x="0" y="182309"/>
                  </a:lnTo>
                  <a:close/>
                  <a:moveTo>
                    <a:pt x="25241" y="21812"/>
                  </a:moveTo>
                  <a:lnTo>
                    <a:pt x="62579" y="21812"/>
                  </a:lnTo>
                  <a:cubicBezTo>
                    <a:pt x="104680" y="21812"/>
                    <a:pt x="122206" y="53626"/>
                    <a:pt x="122206" y="91250"/>
                  </a:cubicBezTo>
                  <a:cubicBezTo>
                    <a:pt x="122206" y="128873"/>
                    <a:pt x="104680" y="160687"/>
                    <a:pt x="62579" y="160687"/>
                  </a:cubicBezTo>
                  <a:lnTo>
                    <a:pt x="25241" y="160687"/>
                  </a:lnTo>
                  <a:lnTo>
                    <a:pt x="25241" y="218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7713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0" r:id="rId2"/>
    <p:sldLayoutId id="2147483724" r:id="rId3"/>
    <p:sldLayoutId id="2147483697" r:id="rId4"/>
    <p:sldLayoutId id="2147483715" r:id="rId5"/>
    <p:sldLayoutId id="2147483708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12788" indent="-3508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SzPct val="120000"/>
        <a:buFont typeface="Arial" panose="020B0604020202020204" pitchFamily="34" charset="0"/>
        <a:buChar char="•"/>
        <a:tabLst>
          <a:tab pos="712788" algn="l"/>
        </a:tabLst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3"/>
        </a:buClr>
        <a:buFont typeface="Segoe UI Light" panose="020B0502040204020203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3600" b="1" kern="1200">
          <a:solidFill>
            <a:schemeClr val="tx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b="0" kern="120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2000" b="0" kern="1200" cap="none" baseline="0">
          <a:solidFill>
            <a:schemeClr val="tx1"/>
          </a:solidFill>
          <a:latin typeface="+mj-lt"/>
          <a:ea typeface="+mn-ea"/>
          <a:cs typeface="+mn-cs"/>
        </a:defRPr>
      </a:lvl6pPr>
      <a:lvl7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rabicPeriod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AutoNum type="alphaL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6" userDrawn="1">
          <p15:clr>
            <a:srgbClr val="5ACBF0"/>
          </p15:clr>
        </p15:guide>
        <p15:guide id="2" pos="453" userDrawn="1">
          <p15:clr>
            <a:srgbClr val="5ACBF0"/>
          </p15:clr>
        </p15:guide>
        <p15:guide id="3" orient="horz" pos="3780" userDrawn="1">
          <p15:clr>
            <a:srgbClr val="5ACBF0"/>
          </p15:clr>
        </p15:guide>
        <p15:guide id="6" pos="7226" userDrawn="1">
          <p15:clr>
            <a:srgbClr val="5ACBF0"/>
          </p15:clr>
        </p15:guide>
        <p15:guide id="9" orient="horz" pos="453" userDrawn="1">
          <p15:clr>
            <a:srgbClr val="5ACBF0"/>
          </p15:clr>
        </p15:guide>
        <p15:guide id="10" orient="horz" pos="659" userDrawn="1">
          <p15:clr>
            <a:srgbClr val="5ACBF0"/>
          </p15:clr>
        </p15:guide>
        <p15:guide id="12" orient="horz" pos="4032" userDrawn="1">
          <p15:clr>
            <a:srgbClr val="A4A3A4"/>
          </p15:clr>
        </p15:guide>
        <p15:guide id="13" pos="7680" userDrawn="1">
          <p15:clr>
            <a:srgbClr val="F26B43"/>
          </p15:clr>
        </p15:guide>
        <p15:guide id="14" orient="horz" pos="4320" userDrawn="1">
          <p15:clr>
            <a:srgbClr val="F26B43"/>
          </p15:clr>
        </p15:guide>
        <p15:guide id="15" orient="horz" pos="4151" userDrawn="1">
          <p15:clr>
            <a:srgbClr val="A4A3A4"/>
          </p15:clr>
        </p15:guide>
        <p15:guide id="16" userDrawn="1">
          <p15:clr>
            <a:srgbClr val="F26B43"/>
          </p15:clr>
        </p15:guide>
        <p15:guide id="17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sheries.noaa.gov/feature-story/new-indicators-could-help-manage-global-overfishin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edium.com/hello-cdo/predator-prey-models-to-model-users-9ed717fa548f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D01DCAA-C39F-ACDA-4844-39618ABD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1989968" cy="276999"/>
          </a:xfrm>
        </p:spPr>
        <p:txBody>
          <a:bodyPr/>
          <a:lstStyle/>
          <a:p>
            <a:r>
              <a:rPr lang="en-GB"/>
              <a:t>Title slide + image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A884CDCD-0E44-F407-E5AB-9B0E06B001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8" y="2616688"/>
            <a:ext cx="5865553" cy="2667397"/>
          </a:xfrm>
        </p:spPr>
        <p:txBody>
          <a:bodyPr/>
          <a:lstStyle/>
          <a:p>
            <a:r>
              <a:rPr lang="en-GB">
                <a:cs typeface="Arial"/>
              </a:rPr>
              <a:t>Investigating population dynamics with Cellular Automata </a:t>
            </a: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A802F9E8-CCFC-7D2C-9635-1A48F34ACE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137" y="5404234"/>
            <a:ext cx="5871541" cy="276999"/>
          </a:xfrm>
        </p:spPr>
        <p:txBody>
          <a:bodyPr/>
          <a:lstStyle/>
          <a:p>
            <a:r>
              <a:rPr lang="en-GB" sz="2000" noProof="0"/>
              <a:t>Cesar Hernando | Arturo Gallardo | Tim Neumann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3B519A7-8D6B-87C4-BBFC-D7BFEC513ED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19137" y="5813671"/>
            <a:ext cx="766235" cy="184666"/>
          </a:xfrm>
        </p:spPr>
        <p:txBody>
          <a:bodyPr/>
          <a:lstStyle/>
          <a:p>
            <a:fld id="{A70DA17A-8D2C-4A91-9743-4EE9C30B5D2E}" type="datetime1">
              <a:rPr lang="nl-NL" smtClean="0"/>
              <a:t>09-06-2025</a:t>
            </a:fld>
            <a:endParaRPr lang="en-GB"/>
          </a:p>
        </p:txBody>
      </p:sp>
      <p:pic>
        <p:nvPicPr>
          <p:cNvPr id="11" name="image11.jpeg" descr="image11.jpeg">
            <a:extLst>
              <a:ext uri="{FF2B5EF4-FFF2-40B4-BE49-F238E27FC236}">
                <a16:creationId xmlns:a16="http://schemas.microsoft.com/office/drawing/2014/main" id="{0E45FCEB-BC1F-A22E-2EAB-6BD43EE343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710" r="16710"/>
          <a:stretch/>
        </p:blipFill>
        <p:spPr>
          <a:xfrm>
            <a:off x="7308357" y="0"/>
            <a:ext cx="4883643" cy="6858000"/>
          </a:xfr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69180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7613F-2982-A85F-3763-5536A292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9D0132-CCD5-E33A-556F-AD185825F27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DA743E0-DEE9-1B56-5B96-EE886A6B3E5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10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8261207B-CD8F-E11E-7456-CB2FDCC99AB0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336587" y="1735578"/>
                <a:ext cx="6138861" cy="4435476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s-ES" b="1"/>
                  <a:t>Set-up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err="1"/>
                  <a:t>We</a:t>
                </a:r>
                <a:r>
                  <a:rPr lang="es-ES"/>
                  <a:t> use </a:t>
                </a:r>
                <a:r>
                  <a:rPr lang="es-ES" err="1"/>
                  <a:t>an</a:t>
                </a:r>
                <a:r>
                  <a:rPr lang="es-ES"/>
                  <a:t> OOP </a:t>
                </a:r>
                <a:r>
                  <a:rPr lang="es-ES" err="1"/>
                  <a:t>approach</a:t>
                </a:r>
                <a:endParaRPr lang="es-ES"/>
              </a:p>
              <a:p>
                <a:pPr lvl="1">
                  <a:lnSpc>
                    <a:spcPct val="100000"/>
                  </a:lnSpc>
                </a:pPr>
                <a:r>
                  <a:rPr lang="es-ES" err="1"/>
                  <a:t>Habitat</a:t>
                </a:r>
                <a:r>
                  <a:rPr lang="es-ES"/>
                  <a:t> </a:t>
                </a:r>
                <a:r>
                  <a:rPr lang="es-ES" err="1"/>
                  <a:t>is</a:t>
                </a:r>
                <a:r>
                  <a:rPr lang="es-ES"/>
                  <a:t> </a:t>
                </a:r>
                <a:r>
                  <a:rPr lang="es-ES" err="1"/>
                  <a:t>represented</a:t>
                </a:r>
                <a:r>
                  <a:rPr lang="es-ES"/>
                  <a:t> </a:t>
                </a:r>
                <a:r>
                  <a:rPr lang="es-ES" err="1"/>
                  <a:t>by</a:t>
                </a:r>
                <a:r>
                  <a:rPr lang="es-ES"/>
                  <a:t> a </a:t>
                </a:r>
                <a:r>
                  <a:rPr lang="es-ES" err="1"/>
                  <a:t>NxN</a:t>
                </a:r>
                <a:r>
                  <a:rPr lang="es-ES"/>
                  <a:t> </a:t>
                </a:r>
                <a:r>
                  <a:rPr lang="es-ES" err="1"/>
                  <a:t>lattice</a:t>
                </a:r>
                <a:endParaRPr lang="es-ES"/>
              </a:p>
              <a:p>
                <a:pPr lvl="1">
                  <a:lnSpc>
                    <a:spcPct val="100000"/>
                  </a:lnSpc>
                </a:pPr>
                <a:r>
                  <a:rPr lang="es-ES" err="1"/>
                  <a:t>Each</a:t>
                </a:r>
                <a:r>
                  <a:rPr lang="es-ES"/>
                  <a:t> </a:t>
                </a:r>
                <a:r>
                  <a:rPr lang="es-ES" err="1"/>
                  <a:t>cell</a:t>
                </a:r>
                <a:r>
                  <a:rPr lang="es-ES"/>
                  <a:t> can be </a:t>
                </a:r>
                <a:r>
                  <a:rPr lang="es-ES" err="1"/>
                  <a:t>empty</a:t>
                </a:r>
                <a:r>
                  <a:rPr lang="es-ES"/>
                  <a:t>, </a:t>
                </a:r>
                <a:r>
                  <a:rPr lang="es-ES" err="1"/>
                  <a:t>contain</a:t>
                </a:r>
                <a:r>
                  <a:rPr lang="es-ES"/>
                  <a:t> a </a:t>
                </a:r>
                <a:r>
                  <a:rPr lang="es-ES" err="1"/>
                  <a:t>predator</a:t>
                </a:r>
                <a:r>
                  <a:rPr lang="es-ES"/>
                  <a:t> </a:t>
                </a:r>
                <a:r>
                  <a:rPr lang="es-ES" err="1"/>
                  <a:t>or</a:t>
                </a:r>
                <a:r>
                  <a:rPr lang="es-ES"/>
                  <a:t> a </a:t>
                </a:r>
                <a:r>
                  <a:rPr lang="es-ES" err="1"/>
                  <a:t>prey</a:t>
                </a:r>
                <a:endParaRPr lang="es-ES"/>
              </a:p>
              <a:p>
                <a:pPr lvl="1">
                  <a:lnSpc>
                    <a:spcPct val="100000"/>
                  </a:lnSpc>
                </a:pPr>
                <a:r>
                  <a:rPr lang="es-ES" err="1"/>
                  <a:t>It</a:t>
                </a:r>
                <a:r>
                  <a:rPr lang="es-ES"/>
                  <a:t> </a:t>
                </a:r>
                <a:r>
                  <a:rPr lang="es-ES" err="1"/>
                  <a:t>also</a:t>
                </a:r>
                <a:r>
                  <a:rPr lang="es-ES"/>
                  <a:t> has </a:t>
                </a:r>
                <a:r>
                  <a:rPr lang="es-ES" err="1"/>
                  <a:t>an</a:t>
                </a:r>
                <a:r>
                  <a:rPr lang="es-ES"/>
                  <a:t> </a:t>
                </a:r>
                <a:r>
                  <a:rPr lang="es-ES" err="1"/>
                  <a:t>associated</a:t>
                </a:r>
                <a:r>
                  <a:rPr lang="es-ES"/>
                  <a:t> </a:t>
                </a:r>
                <a:r>
                  <a:rPr lang="es-ES" err="1"/>
                  <a:t>energy</a:t>
                </a:r>
                <a:r>
                  <a:rPr lang="es-ES"/>
                  <a:t>	        </a:t>
                </a:r>
                <a:r>
                  <a:rPr lang="es-ES" err="1"/>
                  <a:t>health</a:t>
                </a:r>
                <a:endParaRPr lang="es-ES"/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s-ES" b="1" err="1"/>
                  <a:t>Initialization</a:t>
                </a:r>
                <a:endParaRPr lang="es-ES" b="1"/>
              </a:p>
              <a:p>
                <a:pPr lvl="1">
                  <a:lnSpc>
                    <a:spcPct val="100000"/>
                  </a:lnSpc>
                </a:pPr>
                <a:r>
                  <a:rPr lang="es-ES" err="1"/>
                  <a:t>Random</a:t>
                </a:r>
                <a:r>
                  <a:rPr lang="es-ES"/>
                  <a:t> </a:t>
                </a:r>
                <a:r>
                  <a:rPr lang="es-ES" err="1"/>
                  <a:t>allocation</a:t>
                </a:r>
                <a:r>
                  <a:rPr lang="es-ES"/>
                  <a:t> </a:t>
                </a:r>
                <a:r>
                  <a:rPr lang="es-ES" err="1"/>
                  <a:t>of</a:t>
                </a:r>
                <a:r>
                  <a:rPr lang="es-ES"/>
                  <a:t> </a:t>
                </a:r>
                <a:r>
                  <a:rPr lang="es-ES" err="1"/>
                  <a:t>predators</a:t>
                </a:r>
                <a:r>
                  <a:rPr lang="es-ES"/>
                  <a:t> and </a:t>
                </a:r>
                <a:r>
                  <a:rPr lang="es-ES" err="1"/>
                  <a:t>preys</a:t>
                </a:r>
                <a:r>
                  <a:rPr lang="es-ES"/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err="1"/>
                  <a:t>Energies</a:t>
                </a:r>
                <a:r>
                  <a:rPr lang="es-ES"/>
                  <a:t> </a:t>
                </a:r>
                <a:r>
                  <a:rPr lang="es-ES" err="1"/>
                  <a:t>sampled</a:t>
                </a:r>
                <a:r>
                  <a:rPr lang="es-ES"/>
                  <a:t> </a:t>
                </a:r>
                <a:r>
                  <a:rPr lang="es-ES" err="1"/>
                  <a:t>from</a:t>
                </a:r>
                <a:r>
                  <a:rPr lang="es-ES"/>
                  <a:t>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s-E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s-ES"/>
                  <a:t>)</a:t>
                </a:r>
              </a:p>
              <a:p>
                <a:pPr marL="0" indent="0">
                  <a:buNone/>
                </a:pPr>
                <a:endParaRPr lang="es-ES"/>
              </a:p>
            </p:txBody>
          </p:sp>
        </mc:Choice>
        <mc:Fallback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8261207B-CD8F-E11E-7456-CB2FDCC99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336587" y="1735578"/>
                <a:ext cx="6138861" cy="4435476"/>
              </a:xfrm>
              <a:blipFill>
                <a:blip r:embed="rId5"/>
                <a:stretch>
                  <a:fillRect l="-2893" t="-2857" r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4">
            <a:extLst>
              <a:ext uri="{FF2B5EF4-FFF2-40B4-BE49-F238E27FC236}">
                <a16:creationId xmlns:a16="http://schemas.microsoft.com/office/drawing/2014/main" id="{A4F00107-D37C-E1BB-76FB-B5880EDD3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3.1. Energy-</a:t>
            </a:r>
            <a:r>
              <a:rPr lang="es-ES" err="1"/>
              <a:t>based</a:t>
            </a:r>
            <a:r>
              <a:rPr lang="es-ES"/>
              <a:t> CA: Set-up and </a:t>
            </a:r>
            <a:r>
              <a:rPr lang="es-ES" err="1"/>
              <a:t>initialization</a:t>
            </a:r>
            <a:endParaRPr lang="es-E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89D0D51-25EC-E526-E266-570031EC75E3}"/>
              </a:ext>
            </a:extLst>
          </p:cNvPr>
          <p:cNvSpPr/>
          <p:nvPr/>
        </p:nvSpPr>
        <p:spPr>
          <a:xfrm>
            <a:off x="4880610" y="3953316"/>
            <a:ext cx="445770" cy="17103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s-ES" sz="1600" err="1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D6C310C-A9CA-37AB-F6F2-78D1621F7298}"/>
              </a:ext>
            </a:extLst>
          </p:cNvPr>
          <p:cNvGrpSpPr/>
          <p:nvPr/>
        </p:nvGrpSpPr>
        <p:grpSpPr>
          <a:xfrm>
            <a:off x="10512153" y="2061361"/>
            <a:ext cx="1084528" cy="3882143"/>
            <a:chOff x="10636200" y="1687130"/>
            <a:chExt cx="1084528" cy="3882143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12032BC3-21B2-F677-54A4-F0C495629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5544" t="10526" r="1020" b="10642"/>
            <a:stretch>
              <a:fillRect/>
            </a:stretch>
          </p:blipFill>
          <p:spPr>
            <a:xfrm>
              <a:off x="11309512" y="2043962"/>
              <a:ext cx="246825" cy="3053817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76B92ED1-145A-D2AF-FBE6-A7351B9E0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9671" t="10410" r="5873" b="14424"/>
            <a:stretch>
              <a:fillRect/>
            </a:stretch>
          </p:blipFill>
          <p:spPr>
            <a:xfrm>
              <a:off x="10822673" y="2043962"/>
              <a:ext cx="246825" cy="305381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CEBD9F94-C730-BAB0-D685-A322BBF03534}"/>
                    </a:ext>
                  </a:extLst>
                </p:cNvPr>
                <p:cNvSpPr txBox="1"/>
                <p:nvPr/>
              </p:nvSpPr>
              <p:spPr>
                <a:xfrm>
                  <a:off x="10636200" y="1687130"/>
                  <a:ext cx="1084528" cy="3234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𝐸𝑛𝑒𝑟𝑔𝑦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s-ES" sz="1600" err="1"/>
                </a:p>
              </p:txBody>
            </p:sp>
          </mc:Choice>
          <mc:Fallback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CEBD9F94-C730-BAB0-D685-A322BBF03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6200" y="1687130"/>
                  <a:ext cx="1084528" cy="323409"/>
                </a:xfrm>
                <a:prstGeom prst="rect">
                  <a:avLst/>
                </a:prstGeom>
                <a:blipFill>
                  <a:blip r:embed="rId7"/>
                  <a:stretch>
                    <a:fillRect l="-6977" t="-3846" r="-58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2717EE56-3ACC-4514-FD9A-B493DB9A1CC6}"/>
                    </a:ext>
                  </a:extLst>
                </p:cNvPr>
                <p:cNvSpPr txBox="1"/>
                <p:nvPr/>
              </p:nvSpPr>
              <p:spPr>
                <a:xfrm>
                  <a:off x="10636200" y="5245864"/>
                  <a:ext cx="1084528" cy="3234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𝐸𝑛𝑒𝑟𝑔𝑦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s-ES" sz="1600" err="1"/>
                </a:p>
              </p:txBody>
            </p:sp>
          </mc:Choice>
          <mc:Fallback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2717EE56-3ACC-4514-FD9A-B493DB9A1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6200" y="5245864"/>
                  <a:ext cx="1084528" cy="323409"/>
                </a:xfrm>
                <a:prstGeom prst="rect">
                  <a:avLst/>
                </a:prstGeom>
                <a:blipFill>
                  <a:blip r:embed="rId8"/>
                  <a:stretch>
                    <a:fillRect l="-6977" t="-3704" r="-58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17C0239-CD04-7C26-AD33-5AC4B6BC9185}"/>
              </a:ext>
            </a:extLst>
          </p:cNvPr>
          <p:cNvSpPr/>
          <p:nvPr/>
        </p:nvSpPr>
        <p:spPr>
          <a:xfrm>
            <a:off x="6926580" y="5943504"/>
            <a:ext cx="240030" cy="19204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s-ES" sz="1600" err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1EF630B-1819-F74C-5B90-788C3EF3A7FD}"/>
              </a:ext>
            </a:extLst>
          </p:cNvPr>
          <p:cNvSpPr txBox="1"/>
          <p:nvPr/>
        </p:nvSpPr>
        <p:spPr>
          <a:xfrm>
            <a:off x="7269442" y="5943504"/>
            <a:ext cx="1113694" cy="479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 err="1"/>
              <a:t>Predato</a:t>
            </a:r>
            <a:r>
              <a:rPr lang="es-ES" sz="1600" b="1" err="1"/>
              <a:t>r</a:t>
            </a:r>
            <a:endParaRPr lang="es-ES" sz="160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FAF8CAA-A8B1-D3B9-859A-88247B43474F}"/>
              </a:ext>
            </a:extLst>
          </p:cNvPr>
          <p:cNvSpPr/>
          <p:nvPr/>
        </p:nvSpPr>
        <p:spPr>
          <a:xfrm>
            <a:off x="8659653" y="5954724"/>
            <a:ext cx="240030" cy="1920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s-ES" sz="1600" err="1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F9BF62-19B6-1D2A-8AF8-F7786595E02D}"/>
              </a:ext>
            </a:extLst>
          </p:cNvPr>
          <p:cNvSpPr txBox="1"/>
          <p:nvPr/>
        </p:nvSpPr>
        <p:spPr>
          <a:xfrm>
            <a:off x="9087909" y="5931272"/>
            <a:ext cx="902970" cy="4795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b="1" err="1"/>
              <a:t>Prey</a:t>
            </a:r>
            <a:endParaRPr lang="es-ES" b="1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94A2658-699C-C5E9-CFF4-EC69FED4E091}"/>
              </a:ext>
            </a:extLst>
          </p:cNvPr>
          <p:cNvSpPr txBox="1"/>
          <p:nvPr/>
        </p:nvSpPr>
        <p:spPr>
          <a:xfrm>
            <a:off x="6293680" y="1555466"/>
            <a:ext cx="4553389" cy="535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/>
              <a:t>70% </a:t>
            </a:r>
            <a:r>
              <a:rPr lang="es-ES" err="1"/>
              <a:t>empty</a:t>
            </a:r>
            <a:r>
              <a:rPr lang="es-ES"/>
              <a:t> </a:t>
            </a:r>
            <a:r>
              <a:rPr lang="es-ES" err="1"/>
              <a:t>cells</a:t>
            </a:r>
            <a:r>
              <a:rPr lang="es-ES"/>
              <a:t>, 10% </a:t>
            </a:r>
            <a:r>
              <a:rPr lang="es-ES" err="1"/>
              <a:t>predators</a:t>
            </a:r>
            <a:r>
              <a:rPr lang="es-ES"/>
              <a:t>, 20% </a:t>
            </a:r>
            <a:r>
              <a:rPr lang="es-ES" err="1"/>
              <a:t>preys</a:t>
            </a:r>
            <a:endParaRPr lang="es-ES"/>
          </a:p>
        </p:txBody>
      </p:sp>
      <p:pic>
        <p:nvPicPr>
          <p:cNvPr id="22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32969876-3EE9-1A2C-71E2-71A438AF7E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9" end="21573.7"/>
                </p14:media>
              </p:ext>
            </p:extLst>
          </p:nvPr>
        </p:nvPicPr>
        <p:blipFill>
          <a:blip r:embed="rId9"/>
          <a:srcRect l="26469" t="8562" r="31383" b="9313"/>
          <a:stretch>
            <a:fillRect/>
          </a:stretch>
        </p:blipFill>
        <p:spPr>
          <a:xfrm>
            <a:off x="6715463" y="2188531"/>
            <a:ext cx="3457238" cy="34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6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EA5DA-0A84-B66F-5282-CBF09168F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57D0F8-EACA-2E99-EFA3-2A0F5D75EE2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EB1B3DE-644C-E589-1F8A-742A76E1EA5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BD0E6B-AA4F-9808-5F03-E6A839C869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052" y="1622328"/>
            <a:ext cx="7567611" cy="443547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/>
              <a:t>At each evolution step, the order in which cells act is randomized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/>
              <a:t>Animals act based on the current state of the lattice, which is updated immediately after each individual acts.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/>
              <a:t>Periodic boundary conditions are used to determine each cell’s neighbors.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err="1"/>
              <a:t>Implement</a:t>
            </a:r>
            <a:r>
              <a:rPr lang="es-ES"/>
              <a:t> a set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action</a:t>
            </a:r>
            <a:r>
              <a:rPr lang="es-ES"/>
              <a:t> rules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simulate</a:t>
            </a:r>
            <a:r>
              <a:rPr lang="es-ES"/>
              <a:t> real </a:t>
            </a:r>
            <a:r>
              <a:rPr lang="es-ES" err="1"/>
              <a:t>ecosystem</a:t>
            </a:r>
            <a:r>
              <a:rPr lang="es-ES"/>
              <a:t> </a:t>
            </a:r>
            <a:r>
              <a:rPr lang="es-ES" err="1"/>
              <a:t>interactions</a:t>
            </a:r>
            <a:endParaRPr lang="es-ES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err="1"/>
              <a:t>Separate</a:t>
            </a:r>
            <a:r>
              <a:rPr lang="es-ES"/>
              <a:t> </a:t>
            </a:r>
            <a:r>
              <a:rPr lang="es-ES" err="1"/>
              <a:t>action</a:t>
            </a:r>
            <a:r>
              <a:rPr lang="es-ES"/>
              <a:t> rules </a:t>
            </a:r>
            <a:r>
              <a:rPr lang="es-ES" err="1"/>
              <a:t>for</a:t>
            </a:r>
            <a:r>
              <a:rPr lang="es-ES"/>
              <a:t> </a:t>
            </a:r>
            <a:r>
              <a:rPr lang="es-ES" err="1"/>
              <a:t>predators</a:t>
            </a:r>
            <a:r>
              <a:rPr lang="es-ES"/>
              <a:t> and </a:t>
            </a:r>
            <a:r>
              <a:rPr lang="es-ES" err="1"/>
              <a:t>prey</a:t>
            </a:r>
            <a:endParaRPr lang="es-ES"/>
          </a:p>
          <a:p>
            <a:pPr marL="0" indent="0">
              <a:buNone/>
            </a:pPr>
            <a:endParaRPr lang="es-ES"/>
          </a:p>
          <a:p>
            <a:pPr lvl="1"/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1BC70B1-717C-8863-7673-5ABF4E61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3.2. Energy-</a:t>
            </a:r>
            <a:r>
              <a:rPr lang="es-ES" err="1"/>
              <a:t>based</a:t>
            </a:r>
            <a:r>
              <a:rPr lang="es-ES"/>
              <a:t> CA: </a:t>
            </a:r>
            <a:r>
              <a:rPr lang="es-ES" err="1"/>
              <a:t>Evolution</a:t>
            </a:r>
            <a:r>
              <a:rPr lang="es-ES"/>
              <a:t> rules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B5ADAE-0B11-1947-81A6-AF2362CF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004" y="1942368"/>
            <a:ext cx="3140758" cy="31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2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E438-A561-0A80-49FC-1CD8F069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EEF09A-BF08-7B24-431E-1BC7A1054FA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9401ABB-862F-5949-ACE8-F6DC820939E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12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BF0323AE-05CF-EF25-A43B-F4B647064874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373631" y="1395969"/>
                <a:ext cx="11444840" cy="4435476"/>
              </a:xfrm>
            </p:spPr>
            <p:txBody>
              <a:bodyPr/>
              <a:lstStyle/>
              <a:p>
                <a:pPr marL="0" indent="0">
                  <a:spcBef>
                    <a:spcPts val="1200"/>
                  </a:spcBef>
                  <a:spcAft>
                    <a:spcPts val="1800"/>
                  </a:spcAft>
                  <a:buNone/>
                </a:pPr>
                <a:r>
                  <a:rPr lang="es-ES" b="1" dirty="0" err="1"/>
                  <a:t>Predators</a:t>
                </a:r>
                <a:r>
                  <a:rPr lang="es-ES" b="1" dirty="0"/>
                  <a:t>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s-ES" sz="1800" dirty="0" err="1"/>
                  <a:t>Search</a:t>
                </a:r>
                <a:r>
                  <a:rPr lang="es-ES" sz="1800" dirty="0"/>
                  <a:t> </a:t>
                </a:r>
                <a:r>
                  <a:rPr lang="es-ES" sz="1800" dirty="0" err="1"/>
                  <a:t>for</a:t>
                </a:r>
                <a:r>
                  <a:rPr lang="es-ES" sz="1800" dirty="0"/>
                  <a:t> </a:t>
                </a:r>
                <a:r>
                  <a:rPr lang="es-ES" sz="1800" dirty="0" err="1"/>
                  <a:t>preys</a:t>
                </a:r>
                <a:r>
                  <a:rPr lang="es-ES" sz="1800" dirty="0"/>
                  <a:t> in </a:t>
                </a:r>
                <a:r>
                  <a:rPr lang="es-ES" sz="1800" dirty="0" err="1"/>
                  <a:t>its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neighbouring</a:t>
                </a:r>
                <a:r>
                  <a:rPr lang="es-ES" sz="1800" dirty="0"/>
                  <a:t> </a:t>
                </a:r>
                <a:r>
                  <a:rPr lang="es-ES" sz="1800" dirty="0" err="1"/>
                  <a:t>cells</a:t>
                </a:r>
                <a:endParaRPr lang="es-ES" sz="1800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s-ES" sz="1800" dirty="0" err="1"/>
                  <a:t>If</a:t>
                </a:r>
                <a:r>
                  <a:rPr lang="es-ES" sz="1800" dirty="0"/>
                  <a:t> </a:t>
                </a:r>
                <a:r>
                  <a:rPr lang="es-ES" sz="1800" dirty="0" err="1"/>
                  <a:t>available</a:t>
                </a:r>
                <a:r>
                  <a:rPr lang="es-ES" sz="1800" dirty="0"/>
                  <a:t>, a </a:t>
                </a:r>
                <a:r>
                  <a:rPr lang="es-ES" sz="1800" dirty="0" err="1"/>
                  <a:t>random</a:t>
                </a:r>
                <a:r>
                  <a:rPr lang="es-ES" sz="1800" dirty="0"/>
                  <a:t> </a:t>
                </a:r>
                <a:r>
                  <a:rPr lang="es-ES" sz="1800" dirty="0" err="1"/>
                  <a:t>prey</a:t>
                </a:r>
                <a:r>
                  <a:rPr lang="es-ES" sz="1800" dirty="0"/>
                  <a:t> target </a:t>
                </a:r>
                <a:r>
                  <a:rPr lang="es-ES" sz="1800" dirty="0" err="1"/>
                  <a:t>is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selected</a:t>
                </a:r>
                <a:endParaRPr lang="es-ES" sz="1800" dirty="0"/>
              </a:p>
              <a:p>
                <a:pPr marL="808038" lvl="1" indent="-457200"/>
                <a:r>
                  <a:rPr lang="es-ES" sz="1800" dirty="0" err="1"/>
                  <a:t>If</a:t>
                </a:r>
                <a:r>
                  <a:rPr lang="es-ES" sz="1800" dirty="0"/>
                  <a:t> </a:t>
                </a:r>
                <a:r>
                  <a:rPr lang="es-ES" sz="1800" dirty="0" err="1"/>
                  <a:t>the</a:t>
                </a:r>
                <a:r>
                  <a:rPr lang="es-ES" sz="1800" dirty="0"/>
                  <a:t> </a:t>
                </a:r>
                <a:r>
                  <a:rPr lang="es-ES" sz="1800" dirty="0" err="1"/>
                  <a:t>predator</a:t>
                </a:r>
                <a:r>
                  <a:rPr lang="es-ES" sz="1800" dirty="0"/>
                  <a:t> has </a:t>
                </a:r>
                <a:r>
                  <a:rPr lang="es-ES" sz="1800" dirty="0" err="1"/>
                  <a:t>higher</a:t>
                </a:r>
                <a:r>
                  <a:rPr lang="es-ES" sz="1800" dirty="0"/>
                  <a:t> </a:t>
                </a:r>
                <a:r>
                  <a:rPr lang="es-ES" sz="1800" dirty="0" err="1"/>
                  <a:t>energy</a:t>
                </a:r>
                <a:r>
                  <a:rPr lang="es-ES" sz="1800" dirty="0"/>
                  <a:t>, </a:t>
                </a:r>
                <a:r>
                  <a:rPr lang="es-ES" sz="1800" dirty="0" err="1"/>
                  <a:t>it</a:t>
                </a:r>
                <a:r>
                  <a:rPr lang="es-ES" sz="1800" dirty="0"/>
                  <a:t> </a:t>
                </a:r>
                <a:r>
                  <a:rPr lang="es-ES" sz="1800" dirty="0" err="1"/>
                  <a:t>kills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prey</a:t>
                </a:r>
                <a:endParaRPr lang="es-ES" sz="1800" dirty="0"/>
              </a:p>
              <a:p>
                <a:pPr lvl="2">
                  <a:buClr>
                    <a:schemeClr val="accent1"/>
                  </a:buClr>
                </a:pPr>
                <a:r>
                  <a:rPr lang="es-ES" sz="1800" dirty="0"/>
                  <a:t>		</a:t>
                </a:r>
                <a:r>
                  <a:rPr lang="es-ES" sz="1800" dirty="0" err="1"/>
                  <a:t>If</a:t>
                </a:r>
                <a:r>
                  <a:rPr lang="es-ES" sz="1800" dirty="0"/>
                  <a:t> </a:t>
                </a:r>
                <a:r>
                  <a:rPr lang="es-ES" sz="1800" dirty="0" err="1"/>
                  <a:t>energy</a:t>
                </a:r>
                <a:r>
                  <a:rPr lang="es-ES" sz="1800" dirty="0"/>
                  <a:t> (</a:t>
                </a:r>
                <a:r>
                  <a:rPr lang="es-ES" sz="1800" i="1" dirty="0"/>
                  <a:t>4.7</a:t>
                </a:r>
                <a:r>
                  <a:rPr lang="es-ES" sz="1800" dirty="0"/>
                  <a:t>) </a:t>
                </a:r>
                <a:r>
                  <a:rPr lang="es-ES" sz="1800" dirty="0" err="1"/>
                  <a:t>is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sufficient</a:t>
                </a:r>
                <a:r>
                  <a:rPr lang="es-ES" sz="1800" dirty="0"/>
                  <a:t>, </a:t>
                </a:r>
                <a:r>
                  <a:rPr lang="es-ES" sz="1800" dirty="0" err="1"/>
                  <a:t>it</a:t>
                </a:r>
                <a:r>
                  <a:rPr lang="es-ES" sz="1800" dirty="0"/>
                  <a:t> reproduces; </a:t>
                </a:r>
                <a:r>
                  <a:rPr lang="es-ES" sz="1800" dirty="0" err="1"/>
                  <a:t>otherwise</a:t>
                </a:r>
                <a:r>
                  <a:rPr lang="es-ES" sz="1800" dirty="0"/>
                  <a:t>, </a:t>
                </a:r>
                <a:r>
                  <a:rPr lang="es-ES" sz="1800" dirty="0" err="1"/>
                  <a:t>its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energy</a:t>
                </a:r>
                <a:r>
                  <a:rPr lang="es-ES" sz="1800" dirty="0"/>
                  <a:t> </a:t>
                </a:r>
                <a:r>
                  <a:rPr lang="es-ES" sz="1800" dirty="0" err="1"/>
                  <a:t>is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restored</a:t>
                </a:r>
                <a:r>
                  <a:rPr lang="es-ES" sz="1800" dirty="0"/>
                  <a:t> </a:t>
                </a:r>
                <a:r>
                  <a:rPr lang="es-ES" sz="1800" dirty="0" err="1"/>
                  <a:t>to</a:t>
                </a:r>
                <a:r>
                  <a:rPr lang="es-E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s-E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s-ES" sz="1800" dirty="0"/>
                  <a:t> as a </a:t>
                </a:r>
              </a:p>
              <a:p>
                <a:pPr marL="95250" lvl="2" indent="-457200"/>
                <a:r>
                  <a:rPr lang="es-ES" sz="1800" dirty="0"/>
                  <a:t>			</a:t>
                </a:r>
                <a:r>
                  <a:rPr lang="es-ES" sz="1800" dirty="0" err="1"/>
                  <a:t>consequence</a:t>
                </a:r>
                <a:r>
                  <a:rPr lang="es-ES" sz="1800" dirty="0"/>
                  <a:t> </a:t>
                </a:r>
                <a:r>
                  <a:rPr lang="es-ES" sz="1800" dirty="0" err="1"/>
                  <a:t>of</a:t>
                </a:r>
                <a:r>
                  <a:rPr lang="es-ES" sz="1800" dirty="0"/>
                  <a:t> </a:t>
                </a:r>
                <a:r>
                  <a:rPr lang="es-ES" sz="1800" dirty="0" err="1"/>
                  <a:t>eating</a:t>
                </a:r>
                <a:endParaRPr lang="es-ES" sz="1800" dirty="0"/>
              </a:p>
              <a:p>
                <a:pPr marL="808038" lvl="1" indent="-457200"/>
                <a:r>
                  <a:rPr lang="es-ES" sz="1800" dirty="0" err="1"/>
                  <a:t>Else</a:t>
                </a:r>
                <a:r>
                  <a:rPr lang="es-ES" sz="1800" dirty="0"/>
                  <a:t>: </a:t>
                </a:r>
                <a:r>
                  <a:rPr lang="es-ES" sz="1800" dirty="0" err="1"/>
                  <a:t>Predator</a:t>
                </a:r>
                <a:r>
                  <a:rPr lang="es-ES" sz="1800" dirty="0"/>
                  <a:t> loses </a:t>
                </a:r>
                <a:r>
                  <a:rPr lang="es-ES" sz="1800" dirty="0" err="1"/>
                  <a:t>energy</a:t>
                </a:r>
                <a:r>
                  <a:rPr lang="es-ES" sz="1800" dirty="0"/>
                  <a:t> </a:t>
                </a:r>
                <a:r>
                  <a:rPr lang="es-ES" sz="1800" dirty="0" err="1"/>
                  <a:t>due</a:t>
                </a:r>
                <a:r>
                  <a:rPr lang="es-ES" sz="1800" dirty="0"/>
                  <a:t> </a:t>
                </a:r>
                <a:r>
                  <a:rPr lang="es-ES" sz="1800" dirty="0" err="1"/>
                  <a:t>to</a:t>
                </a:r>
                <a:r>
                  <a:rPr lang="es-ES" sz="1800" dirty="0"/>
                  <a:t> </a:t>
                </a:r>
                <a:r>
                  <a:rPr lang="es-ES" sz="1800" dirty="0" err="1"/>
                  <a:t>failed</a:t>
                </a:r>
                <a:r>
                  <a:rPr lang="es-ES" sz="1800" dirty="0"/>
                  <a:t> </a:t>
                </a:r>
                <a:r>
                  <a:rPr lang="es-ES" sz="1800" dirty="0" err="1"/>
                  <a:t>hunt</a:t>
                </a:r>
                <a:endParaRPr lang="es-ES" sz="1800" dirty="0"/>
              </a:p>
              <a:p>
                <a:pPr marL="350838" lvl="1" indent="0">
                  <a:buNone/>
                </a:pPr>
                <a:r>
                  <a:rPr lang="es-ES" sz="1800" dirty="0" err="1"/>
                  <a:t>Else</a:t>
                </a:r>
                <a:r>
                  <a:rPr lang="es-ES" sz="1800" dirty="0"/>
                  <a:t>: </a:t>
                </a:r>
                <a:r>
                  <a:rPr lang="es-ES" sz="1800" dirty="0" err="1"/>
                  <a:t>Predator</a:t>
                </a:r>
                <a:r>
                  <a:rPr lang="es-ES" sz="1800" dirty="0"/>
                  <a:t> </a:t>
                </a:r>
                <a:r>
                  <a:rPr lang="es-ES" sz="1800" dirty="0" err="1"/>
                  <a:t>searches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for</a:t>
                </a:r>
                <a:r>
                  <a:rPr lang="es-ES" sz="1800" dirty="0"/>
                  <a:t> </a:t>
                </a:r>
                <a:r>
                  <a:rPr lang="es-ES" sz="1800" dirty="0" err="1"/>
                  <a:t>empty</a:t>
                </a:r>
                <a:r>
                  <a:rPr lang="es-ES" sz="1800" dirty="0"/>
                  <a:t> </a:t>
                </a:r>
                <a:r>
                  <a:rPr lang="es-ES" sz="1800" dirty="0" err="1"/>
                  <a:t>spaces</a:t>
                </a:r>
                <a:endParaRPr lang="es-ES" sz="1800" dirty="0"/>
              </a:p>
              <a:p>
                <a:pPr lvl="1"/>
                <a:r>
                  <a:rPr lang="es-ES" sz="1800" dirty="0" err="1"/>
                  <a:t>If</a:t>
                </a:r>
                <a:r>
                  <a:rPr lang="es-ES" sz="1800" dirty="0"/>
                  <a:t> </a:t>
                </a:r>
                <a:r>
                  <a:rPr lang="es-ES" sz="1800" dirty="0" err="1"/>
                  <a:t>there</a:t>
                </a:r>
                <a:r>
                  <a:rPr lang="es-ES" sz="1800" dirty="0"/>
                  <a:t> are, </a:t>
                </a:r>
                <a:r>
                  <a:rPr lang="es-ES" sz="1800" dirty="0" err="1"/>
                  <a:t>predator</a:t>
                </a:r>
                <a:r>
                  <a:rPr lang="es-ES" sz="1800" dirty="0"/>
                  <a:t> </a:t>
                </a:r>
                <a:r>
                  <a:rPr lang="es-ES" sz="1800" dirty="0" err="1"/>
                  <a:t>makes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random</a:t>
                </a:r>
                <a:r>
                  <a:rPr lang="es-ES" sz="1800" dirty="0"/>
                  <a:t> </a:t>
                </a:r>
                <a:r>
                  <a:rPr lang="es-ES" sz="1800" dirty="0" err="1"/>
                  <a:t>move</a:t>
                </a:r>
                <a:r>
                  <a:rPr lang="es-ES" sz="1800" dirty="0"/>
                  <a:t> and loses </a:t>
                </a:r>
                <a:r>
                  <a:rPr lang="es-ES" sz="1800" dirty="0" err="1"/>
                  <a:t>energy</a:t>
                </a:r>
                <a:r>
                  <a:rPr lang="es-ES" sz="1800" dirty="0"/>
                  <a:t> (</a:t>
                </a:r>
                <a:r>
                  <a:rPr lang="es-ES" sz="1800" i="1" dirty="0"/>
                  <a:t>2.5</a:t>
                </a:r>
                <a:r>
                  <a:rPr lang="es-ES" sz="1800" dirty="0"/>
                  <a:t>)</a:t>
                </a:r>
              </a:p>
              <a:p>
                <a:pPr lvl="1"/>
                <a:r>
                  <a:rPr lang="es-ES" sz="1800" dirty="0" err="1"/>
                  <a:t>If</a:t>
                </a:r>
                <a:r>
                  <a:rPr lang="es-ES" sz="1800" dirty="0"/>
                  <a:t> </a:t>
                </a:r>
                <a:r>
                  <a:rPr lang="es-ES" sz="1800" dirty="0" err="1"/>
                  <a:t>not</a:t>
                </a:r>
                <a:r>
                  <a:rPr lang="es-ES" sz="1800" dirty="0"/>
                  <a:t>, </a:t>
                </a:r>
                <a:r>
                  <a:rPr lang="es-ES" sz="1800" dirty="0" err="1"/>
                  <a:t>predator</a:t>
                </a:r>
                <a:r>
                  <a:rPr lang="es-ES" sz="1800" dirty="0"/>
                  <a:t> </a:t>
                </a:r>
                <a:r>
                  <a:rPr lang="es-ES" sz="1800" dirty="0" err="1"/>
                  <a:t>remains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stationary</a:t>
                </a:r>
                <a:endParaRPr lang="es-ES" sz="1800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s-ES" sz="1800" dirty="0" err="1"/>
                  <a:t>Predator</a:t>
                </a:r>
                <a:r>
                  <a:rPr lang="es-ES" sz="1800" dirty="0"/>
                  <a:t> </a:t>
                </a:r>
                <a:r>
                  <a:rPr lang="es-ES" sz="1800" dirty="0" err="1"/>
                  <a:t>dies</a:t>
                </a:r>
                <a:r>
                  <a:rPr lang="es-ES" sz="1800" dirty="0"/>
                  <a:t> </a:t>
                </a:r>
                <a:r>
                  <a:rPr lang="es-ES" sz="1800" dirty="0" err="1"/>
                  <a:t>if</a:t>
                </a:r>
                <a:r>
                  <a:rPr lang="es-ES" sz="1800" dirty="0"/>
                  <a:t> </a:t>
                </a:r>
                <a:r>
                  <a:rPr lang="es-ES" sz="1800" dirty="0" err="1"/>
                  <a:t>energy</a:t>
                </a:r>
                <a:r>
                  <a:rPr lang="es-ES" sz="1800" dirty="0"/>
                  <a:t> </a:t>
                </a:r>
                <a14:m>
                  <m:oMath xmlns:m="http://schemas.openxmlformats.org/officeDocument/2006/math">
                    <m:r>
                      <a:rPr lang="es-E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s-ES" sz="1800" dirty="0"/>
              </a:p>
              <a:p>
                <a:pPr marL="457200" indent="-457200">
                  <a:buFont typeface="+mj-lt"/>
                  <a:buAutoNum type="arabicPeriod"/>
                </a:pPr>
                <a:endParaRPr lang="es-ES" dirty="0"/>
              </a:p>
              <a:p>
                <a:pPr marL="457200" indent="-457200">
                  <a:buFont typeface="+mj-lt"/>
                  <a:buAutoNum type="arabicPeriod"/>
                </a:pPr>
                <a:endParaRPr lang="es-ES" dirty="0"/>
              </a:p>
              <a:p>
                <a:pPr marL="808038" lvl="1" indent="-457200"/>
                <a:endParaRPr lang="es-ES" b="1" dirty="0"/>
              </a:p>
              <a:p>
                <a:endParaRPr lang="es-ES" dirty="0"/>
              </a:p>
              <a:p>
                <a:endParaRPr lang="es-ES" b="1" dirty="0"/>
              </a:p>
              <a:p>
                <a:pPr lvl="1"/>
                <a:endParaRPr lang="es-ES" b="1" dirty="0"/>
              </a:p>
              <a:p>
                <a:endParaRPr lang="es-ES" b="1" dirty="0"/>
              </a:p>
              <a:p>
                <a:pPr lvl="1"/>
                <a:endParaRPr lang="es-ES" dirty="0"/>
              </a:p>
            </p:txBody>
          </p:sp>
        </mc:Choice>
        <mc:Fallback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BF0323AE-05CF-EF25-A43B-F4B647064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373631" y="1395969"/>
                <a:ext cx="11444840" cy="4435476"/>
              </a:xfrm>
              <a:blipFill>
                <a:blip r:embed="rId3"/>
                <a:stretch>
                  <a:fillRect l="-1330" t="-2279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4">
            <a:extLst>
              <a:ext uri="{FF2B5EF4-FFF2-40B4-BE49-F238E27FC236}">
                <a16:creationId xmlns:a16="http://schemas.microsoft.com/office/drawing/2014/main" id="{24BAC5D7-A8AF-850A-4F88-C9C75F3D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3.2. Energy-</a:t>
            </a:r>
            <a:r>
              <a:rPr lang="es-ES" err="1"/>
              <a:t>based</a:t>
            </a:r>
            <a:r>
              <a:rPr lang="es-ES"/>
              <a:t> CA: </a:t>
            </a:r>
            <a:r>
              <a:rPr lang="es-ES" err="1"/>
              <a:t>Evolution</a:t>
            </a:r>
            <a:r>
              <a:rPr lang="es-ES"/>
              <a:t> rules </a:t>
            </a:r>
          </a:p>
        </p:txBody>
      </p:sp>
    </p:spTree>
    <p:extLst>
      <p:ext uri="{BB962C8B-B14F-4D97-AF65-F5344CB8AC3E}">
        <p14:creationId xmlns:p14="http://schemas.microsoft.com/office/powerpoint/2010/main" val="111153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B42A3-4A4D-7D52-3528-3E8F8A5C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9DB5AB-5676-92B5-3C65-95A9241E84F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828EF2-43E7-EEEF-F3F0-0478791BBDA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13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6FCA48FF-2B89-BAAE-451C-B1711244F37A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718666" y="1508028"/>
                <a:ext cx="12013881" cy="4435476"/>
              </a:xfrm>
            </p:spPr>
            <p:txBody>
              <a:bodyPr/>
              <a:lstStyle/>
              <a:p>
                <a:pPr marL="0" indent="0">
                  <a:spcAft>
                    <a:spcPts val="1800"/>
                  </a:spcAft>
                  <a:buNone/>
                </a:pPr>
                <a:r>
                  <a:rPr lang="es-ES" b="1" dirty="0" err="1"/>
                  <a:t>Preys</a:t>
                </a:r>
                <a:r>
                  <a:rPr lang="es-ES" b="1" dirty="0"/>
                  <a:t>:</a:t>
                </a:r>
              </a:p>
              <a:p>
                <a:pPr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s-ES" dirty="0" err="1"/>
                  <a:t>Check</a:t>
                </a:r>
                <a:r>
                  <a:rPr lang="es-ES" dirty="0"/>
                  <a:t> </a:t>
                </a:r>
                <a:r>
                  <a:rPr lang="es-ES" dirty="0" err="1"/>
                  <a:t>overpopulation</a:t>
                </a:r>
                <a:r>
                  <a:rPr lang="es-ES" dirty="0"/>
                  <a:t> in Moore </a:t>
                </a:r>
                <a:r>
                  <a:rPr lang="es-ES" dirty="0" err="1"/>
                  <a:t>neighbourhood</a:t>
                </a:r>
                <a:r>
                  <a:rPr lang="es-ES" dirty="0"/>
                  <a:t>: </a:t>
                </a:r>
                <a:r>
                  <a:rPr lang="es-ES" dirty="0" err="1"/>
                  <a:t>if</a:t>
                </a:r>
                <a:r>
                  <a:rPr lang="es-ES" dirty="0"/>
                  <a:t> more </a:t>
                </a:r>
                <a:r>
                  <a:rPr lang="es-ES" dirty="0" err="1"/>
                  <a:t>than</a:t>
                </a:r>
                <a:r>
                  <a:rPr lang="es-ES" dirty="0"/>
                  <a:t> </a:t>
                </a:r>
                <a:r>
                  <a:rPr lang="es-ES" dirty="0" err="1"/>
                  <a:t>three</a:t>
                </a:r>
                <a:r>
                  <a:rPr lang="es-ES" dirty="0"/>
                  <a:t> </a:t>
                </a:r>
                <a:r>
                  <a:rPr lang="es-ES" dirty="0" err="1"/>
                  <a:t>preys</a:t>
                </a:r>
                <a:r>
                  <a:rPr lang="es-ES" dirty="0"/>
                  <a:t>, </a:t>
                </a:r>
                <a:r>
                  <a:rPr lang="es-ES" dirty="0" err="1"/>
                  <a:t>it</a:t>
                </a:r>
                <a:r>
                  <a:rPr lang="es-ES" dirty="0"/>
                  <a:t> loses </a:t>
                </a:r>
                <a:r>
                  <a:rPr lang="es-ES" dirty="0" err="1"/>
                  <a:t>energy</a:t>
                </a:r>
                <a:r>
                  <a:rPr lang="es-ES" dirty="0"/>
                  <a:t> (1.7)</a:t>
                </a:r>
              </a:p>
              <a:p>
                <a:pPr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s-ES" dirty="0"/>
                  <a:t>Look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neigbouring</a:t>
                </a:r>
                <a:r>
                  <a:rPr lang="es-ES" dirty="0"/>
                  <a:t> </a:t>
                </a:r>
                <a:r>
                  <a:rPr lang="es-ES" dirty="0" err="1"/>
                  <a:t>empty</a:t>
                </a:r>
                <a:r>
                  <a:rPr lang="es-ES" dirty="0"/>
                  <a:t> </a:t>
                </a:r>
                <a:r>
                  <a:rPr lang="es-ES" dirty="0" err="1"/>
                  <a:t>cells</a:t>
                </a:r>
                <a:r>
                  <a:rPr lang="es-ES" dirty="0"/>
                  <a:t> </a:t>
                </a:r>
              </a:p>
              <a:p>
                <a:pPr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s-ES" dirty="0" err="1"/>
                  <a:t>If</a:t>
                </a:r>
                <a:r>
                  <a:rPr lang="es-ES" dirty="0"/>
                  <a:t> </a:t>
                </a:r>
                <a:r>
                  <a:rPr lang="es-ES" dirty="0" err="1"/>
                  <a:t>available</a:t>
                </a:r>
                <a:r>
                  <a:rPr lang="es-ES" dirty="0"/>
                  <a:t>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s-ES" dirty="0" err="1"/>
                  <a:t>If</a:t>
                </a:r>
                <a:r>
                  <a:rPr lang="es-ES" dirty="0"/>
                  <a:t> </a:t>
                </a:r>
                <a:r>
                  <a:rPr lang="es-ES" dirty="0" err="1"/>
                  <a:t>energy</a:t>
                </a:r>
                <a:r>
                  <a:rPr lang="es-ES" dirty="0"/>
                  <a:t> </a:t>
                </a:r>
                <a:r>
                  <a:rPr lang="es-ES" dirty="0" err="1"/>
                  <a:t>is</a:t>
                </a:r>
                <a:r>
                  <a:rPr lang="es-ES" dirty="0"/>
                  <a:t> </a:t>
                </a:r>
                <a:r>
                  <a:rPr lang="es-ES" dirty="0" err="1"/>
                  <a:t>sufficient</a:t>
                </a:r>
                <a:r>
                  <a:rPr lang="es-ES" dirty="0"/>
                  <a:t> (3.9), </a:t>
                </a:r>
                <a:r>
                  <a:rPr lang="es-ES" dirty="0" err="1"/>
                  <a:t>prey</a:t>
                </a:r>
                <a:r>
                  <a:rPr lang="es-ES" dirty="0"/>
                  <a:t> reproduces and loses </a:t>
                </a:r>
                <a:r>
                  <a:rPr lang="es-ES" dirty="0" err="1"/>
                  <a:t>energy</a:t>
                </a:r>
                <a:r>
                  <a:rPr lang="es-ES" dirty="0"/>
                  <a:t> (1.2)</a:t>
                </a:r>
              </a:p>
              <a:p>
                <a:pPr marL="350838" lvl="1" indent="0">
                  <a:lnSpc>
                    <a:spcPct val="100000"/>
                  </a:lnSpc>
                  <a:buNone/>
                </a:pPr>
                <a:r>
                  <a:rPr lang="es-ES" dirty="0"/>
                  <a:t>	</a:t>
                </a:r>
                <a:r>
                  <a:rPr lang="es-ES" dirty="0" err="1"/>
                  <a:t>Else</a:t>
                </a:r>
                <a:r>
                  <a:rPr lang="es-ES" dirty="0"/>
                  <a:t>: </a:t>
                </a:r>
                <a:r>
                  <a:rPr lang="es-ES" dirty="0" err="1"/>
                  <a:t>prey</a:t>
                </a:r>
                <a:r>
                  <a:rPr lang="es-ES" dirty="0"/>
                  <a:t> </a:t>
                </a:r>
                <a:r>
                  <a:rPr lang="es-ES" dirty="0" err="1"/>
                  <a:t>moves</a:t>
                </a:r>
                <a:r>
                  <a:rPr lang="es-ES" dirty="0"/>
                  <a:t> </a:t>
                </a:r>
                <a:r>
                  <a:rPr lang="es-ES" dirty="0" err="1"/>
                  <a:t>randomly</a:t>
                </a:r>
                <a:r>
                  <a:rPr lang="es-ES" dirty="0"/>
                  <a:t> and </a:t>
                </a:r>
                <a:r>
                  <a:rPr lang="es-ES" dirty="0" err="1"/>
                  <a:t>gains</a:t>
                </a:r>
                <a:r>
                  <a:rPr lang="es-ES" dirty="0"/>
                  <a:t> </a:t>
                </a:r>
                <a:r>
                  <a:rPr lang="es-ES" dirty="0" err="1"/>
                  <a:t>energy</a:t>
                </a:r>
                <a:r>
                  <a:rPr lang="es-ES" dirty="0"/>
                  <a:t> (0.8) </a:t>
                </a:r>
                <a:r>
                  <a:rPr lang="es-ES" dirty="0" err="1"/>
                  <a:t>due</a:t>
                </a:r>
                <a:r>
                  <a:rPr lang="es-ES" dirty="0"/>
                  <a:t> </a:t>
                </a:r>
                <a:r>
                  <a:rPr lang="es-ES" dirty="0" err="1"/>
                  <a:t>to</a:t>
                </a:r>
                <a:r>
                  <a:rPr lang="es-ES" dirty="0"/>
                  <a:t> </a:t>
                </a:r>
                <a:r>
                  <a:rPr lang="es-ES" dirty="0" err="1"/>
                  <a:t>foraging</a:t>
                </a:r>
                <a:endParaRPr lang="es-E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s-ES" dirty="0"/>
                  <a:t>     </a:t>
                </a:r>
                <a:r>
                  <a:rPr lang="es-ES" dirty="0" err="1"/>
                  <a:t>Else</a:t>
                </a:r>
                <a:r>
                  <a:rPr lang="es-ES" dirty="0"/>
                  <a:t>: </a:t>
                </a:r>
                <a:r>
                  <a:rPr lang="es-ES" dirty="0" err="1"/>
                  <a:t>prey</a:t>
                </a:r>
                <a:r>
                  <a:rPr lang="es-ES" dirty="0"/>
                  <a:t> </a:t>
                </a:r>
                <a:r>
                  <a:rPr lang="es-ES" dirty="0" err="1"/>
                  <a:t>remains</a:t>
                </a:r>
                <a:r>
                  <a:rPr lang="es-ES" dirty="0"/>
                  <a:t> </a:t>
                </a:r>
                <a:r>
                  <a:rPr lang="es-ES" dirty="0" err="1"/>
                  <a:t>stationary</a:t>
                </a:r>
                <a:r>
                  <a:rPr lang="es-ES" dirty="0"/>
                  <a:t>, </a:t>
                </a:r>
                <a:r>
                  <a:rPr lang="es-ES" dirty="0" err="1"/>
                  <a:t>maintaining</a:t>
                </a:r>
                <a:r>
                  <a:rPr lang="es-ES" dirty="0"/>
                  <a:t> </a:t>
                </a:r>
                <a:r>
                  <a:rPr lang="es-ES" dirty="0" err="1"/>
                  <a:t>its</a:t>
                </a:r>
                <a:r>
                  <a:rPr lang="es-ES" dirty="0"/>
                  <a:t> </a:t>
                </a:r>
                <a:r>
                  <a:rPr lang="es-ES" dirty="0" err="1"/>
                  <a:t>energy</a:t>
                </a:r>
                <a:endParaRPr lang="es-ES" dirty="0"/>
              </a:p>
              <a:p>
                <a:pPr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s-ES" dirty="0" err="1"/>
                  <a:t>Prey</a:t>
                </a:r>
                <a:r>
                  <a:rPr lang="es-ES" dirty="0"/>
                  <a:t> </a:t>
                </a:r>
                <a:r>
                  <a:rPr lang="es-ES" dirty="0" err="1"/>
                  <a:t>dies</a:t>
                </a:r>
                <a:r>
                  <a:rPr lang="es-ES" dirty="0"/>
                  <a:t> </a:t>
                </a:r>
                <a:r>
                  <a:rPr lang="es-ES" dirty="0" err="1"/>
                  <a:t>if</a:t>
                </a:r>
                <a:r>
                  <a:rPr lang="es-ES" dirty="0"/>
                  <a:t> </a:t>
                </a:r>
                <a:r>
                  <a:rPr lang="es-ES" dirty="0" err="1"/>
                  <a:t>energy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endParaRPr lang="es-ES" dirty="0"/>
              </a:p>
              <a:p>
                <a:pPr marL="457200" indent="-457200">
                  <a:buFont typeface="+mj-lt"/>
                  <a:buAutoNum type="arabicPeriod"/>
                </a:pPr>
                <a:endParaRPr lang="es-ES" dirty="0"/>
              </a:p>
              <a:p>
                <a:pPr marL="457200" indent="-457200">
                  <a:buFont typeface="+mj-lt"/>
                  <a:buAutoNum type="arabicPeriod"/>
                </a:pPr>
                <a:endParaRPr lang="es-ES" dirty="0"/>
              </a:p>
              <a:p>
                <a:pPr marL="457200" indent="-457200">
                  <a:buFont typeface="+mj-lt"/>
                  <a:buAutoNum type="arabicPeriod"/>
                </a:pPr>
                <a:endParaRPr lang="es-ES" dirty="0"/>
              </a:p>
              <a:p>
                <a:endParaRPr lang="es-ES" b="1" dirty="0"/>
              </a:p>
              <a:p>
                <a:endParaRPr lang="es-ES" b="1" dirty="0"/>
              </a:p>
              <a:p>
                <a:pPr lvl="1"/>
                <a:endParaRPr lang="es-ES" dirty="0"/>
              </a:p>
            </p:txBody>
          </p:sp>
        </mc:Choice>
        <mc:Fallback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6FCA48FF-2B89-BAAE-451C-B1711244F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718666" y="1508028"/>
                <a:ext cx="12013881" cy="4435476"/>
              </a:xfrm>
              <a:blipFill>
                <a:blip r:embed="rId3"/>
                <a:stretch>
                  <a:fillRect l="-1478" t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4">
            <a:extLst>
              <a:ext uri="{FF2B5EF4-FFF2-40B4-BE49-F238E27FC236}">
                <a16:creationId xmlns:a16="http://schemas.microsoft.com/office/drawing/2014/main" id="{6FFBCE96-29A2-9356-3493-E0FEFDB0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3.2. Energy-</a:t>
            </a:r>
            <a:r>
              <a:rPr lang="es-ES" err="1"/>
              <a:t>based</a:t>
            </a:r>
            <a:r>
              <a:rPr lang="es-ES"/>
              <a:t> CA: </a:t>
            </a:r>
            <a:r>
              <a:rPr lang="es-ES" err="1"/>
              <a:t>Evolution</a:t>
            </a:r>
            <a:r>
              <a:rPr lang="es-ES"/>
              <a:t> rules </a:t>
            </a:r>
          </a:p>
        </p:txBody>
      </p:sp>
    </p:spTree>
    <p:extLst>
      <p:ext uri="{BB962C8B-B14F-4D97-AF65-F5344CB8AC3E}">
        <p14:creationId xmlns:p14="http://schemas.microsoft.com/office/powerpoint/2010/main" val="57459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F2B45-AA3C-F10B-3CE1-9E8FD67EF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5B3BD-FA26-033F-D88D-CA82F88A4D0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0ED25C-DA00-7380-2FAA-7A900F09E4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8C196-7F28-F0FC-BA83-FDD288EAF7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05509"/>
            <a:ext cx="10752136" cy="4435476"/>
          </a:xfrm>
        </p:spPr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6B99DD-9848-3687-F089-5D01919B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434836"/>
            <a:ext cx="10752610" cy="622421"/>
          </a:xfrm>
        </p:spPr>
        <p:txBody>
          <a:bodyPr/>
          <a:lstStyle/>
          <a:p>
            <a:r>
              <a:rPr lang="en-GB">
                <a:latin typeface="Times New Roman"/>
                <a:ea typeface="Calibri"/>
                <a:cs typeface="Arial"/>
              </a:rPr>
              <a:t>3.3 Balanced evolution (No seasons, no prey defence)</a:t>
            </a:r>
          </a:p>
        </p:txBody>
      </p:sp>
      <p:pic>
        <p:nvPicPr>
          <p:cNvPr id="6" name="Imagen 5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34EBC58C-C65F-25B0-E891-CD095CAF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27" y="1221389"/>
            <a:ext cx="5010412" cy="4999974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8149371-43CB-F0F1-BEE2-2BF662B0E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7221" y="1211552"/>
            <a:ext cx="5021178" cy="5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354EA-19AA-A591-8604-3CAB5B34C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D055AF-DDE2-9152-CEA2-78C792B43B5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C011A-85B6-F2C2-7651-C98871A58CD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7D18F-BB13-0CAF-D9FB-66E303143B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05509"/>
            <a:ext cx="10752136" cy="4435476"/>
          </a:xfrm>
        </p:spPr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AB7EC4-4D5B-4479-555D-E6F34C82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596062"/>
            <a:ext cx="10752610" cy="622421"/>
          </a:xfrm>
        </p:spPr>
        <p:txBody>
          <a:bodyPr/>
          <a:lstStyle/>
          <a:p>
            <a:r>
              <a:rPr lang="en-GB">
                <a:latin typeface="Times New Roman"/>
                <a:ea typeface="Calibri"/>
                <a:cs typeface="Arial"/>
              </a:rPr>
              <a:t>3.3 Balanced evolution (No seasons, no prey defence)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1B9C4F3-1780-019D-DD92-FCDF88567F8C}"/>
              </a:ext>
            </a:extLst>
          </p:cNvPr>
          <p:cNvSpPr txBox="1"/>
          <p:nvPr/>
        </p:nvSpPr>
        <p:spPr>
          <a:xfrm>
            <a:off x="1815353" y="6017558"/>
            <a:ext cx="8325970" cy="7632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100">
                <a:latin typeface="Times New Roman"/>
                <a:cs typeface="Times New Roman"/>
              </a:rPr>
              <a:t>[4] Q. Chen and A.E. </a:t>
            </a:r>
            <a:r>
              <a:rPr lang="es-ES" sz="1100" err="1">
                <a:latin typeface="Times New Roman"/>
                <a:cs typeface="Times New Roman"/>
              </a:rPr>
              <a:t>Mynett</a:t>
            </a:r>
            <a:r>
              <a:rPr lang="es-ES" sz="1100">
                <a:latin typeface="Times New Roman"/>
                <a:cs typeface="Times New Roman"/>
              </a:rPr>
              <a:t>. “</a:t>
            </a:r>
            <a:r>
              <a:rPr lang="es-ES" sz="1100" err="1">
                <a:latin typeface="Times New Roman"/>
                <a:cs typeface="Times New Roman"/>
              </a:rPr>
              <a:t>Effects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of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cell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size</a:t>
            </a:r>
            <a:r>
              <a:rPr lang="es-ES" sz="1100">
                <a:latin typeface="Times New Roman"/>
                <a:cs typeface="Times New Roman"/>
              </a:rPr>
              <a:t> and </a:t>
            </a:r>
            <a:r>
              <a:rPr lang="es-ES" sz="1100" err="1">
                <a:latin typeface="Times New Roman"/>
                <a:cs typeface="Times New Roman"/>
              </a:rPr>
              <a:t>configuration</a:t>
            </a:r>
            <a:r>
              <a:rPr lang="es-ES" sz="1100">
                <a:latin typeface="Times New Roman"/>
                <a:cs typeface="Times New Roman"/>
              </a:rPr>
              <a:t> in </a:t>
            </a:r>
            <a:r>
              <a:rPr lang="es-ES" sz="1100" err="1">
                <a:latin typeface="Times New Roman"/>
                <a:cs typeface="Times New Roman"/>
              </a:rPr>
              <a:t>cellular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automata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based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prey</a:t>
            </a:r>
            <a:r>
              <a:rPr lang="es-ES" sz="1100">
                <a:latin typeface="Times New Roman"/>
                <a:cs typeface="Times New Roman"/>
              </a:rPr>
              <a:t>–</a:t>
            </a:r>
            <a:r>
              <a:rPr lang="es-ES" sz="1100" err="1">
                <a:latin typeface="Times New Roman"/>
                <a:cs typeface="Times New Roman"/>
              </a:rPr>
              <a:t>predator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modelling</a:t>
            </a:r>
            <a:r>
              <a:rPr lang="es-ES" sz="1100">
                <a:latin typeface="Times New Roman"/>
                <a:cs typeface="Times New Roman"/>
              </a:rPr>
              <a:t>”. In: </a:t>
            </a:r>
            <a:r>
              <a:rPr lang="es-ES" sz="1100" err="1">
                <a:latin typeface="Times New Roman"/>
                <a:cs typeface="Times New Roman"/>
              </a:rPr>
              <a:t>Simulation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Modelling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Practice</a:t>
            </a:r>
            <a:r>
              <a:rPr lang="es-ES" sz="1100">
                <a:latin typeface="Times New Roman"/>
                <a:cs typeface="Times New Roman"/>
              </a:rPr>
              <a:t> and </a:t>
            </a:r>
            <a:r>
              <a:rPr lang="es-ES" sz="1100" err="1">
                <a:latin typeface="Times New Roman"/>
                <a:cs typeface="Times New Roman"/>
              </a:rPr>
              <a:t>Theory</a:t>
            </a:r>
            <a:r>
              <a:rPr lang="es-ES" sz="1100">
                <a:latin typeface="Times New Roman"/>
                <a:cs typeface="Times New Roman"/>
              </a:rPr>
              <a:t> 11.7 (2003), pp. 609– 625. </a:t>
            </a:r>
            <a:r>
              <a:rPr lang="es-ES" sz="1100" err="1">
                <a:latin typeface="Times New Roman"/>
                <a:cs typeface="Times New Roman"/>
              </a:rPr>
              <a:t>issn</a:t>
            </a:r>
            <a:r>
              <a:rPr lang="es-ES" sz="1100">
                <a:latin typeface="Times New Roman"/>
                <a:cs typeface="Times New Roman"/>
              </a:rPr>
              <a:t>: 1569-190X. </a:t>
            </a:r>
            <a:r>
              <a:rPr lang="es-ES" sz="1100" err="1">
                <a:latin typeface="Times New Roman"/>
                <a:cs typeface="Times New Roman"/>
              </a:rPr>
              <a:t>doi</a:t>
            </a:r>
            <a:r>
              <a:rPr lang="es-ES" sz="1100">
                <a:latin typeface="Times New Roman"/>
                <a:cs typeface="Times New Roman"/>
              </a:rPr>
              <a:t>: https://doi.org/10.1016/j.simpat.2003.08.006.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100">
                <a:latin typeface="Times New Roman"/>
                <a:cs typeface="Times New Roman"/>
              </a:rPr>
              <a:t>[5] Q. et al. Chen. “</a:t>
            </a:r>
            <a:r>
              <a:rPr lang="es-ES" sz="1100" err="1">
                <a:latin typeface="Times New Roman"/>
                <a:cs typeface="Times New Roman"/>
              </a:rPr>
              <a:t>Stability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Analysis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of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Harvesting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Strategies</a:t>
            </a:r>
            <a:r>
              <a:rPr lang="es-ES" sz="1100">
                <a:latin typeface="Times New Roman"/>
                <a:cs typeface="Times New Roman"/>
              </a:rPr>
              <a:t> in a </a:t>
            </a:r>
            <a:r>
              <a:rPr lang="es-ES" sz="1100" err="1">
                <a:latin typeface="Times New Roman"/>
                <a:cs typeface="Times New Roman"/>
              </a:rPr>
              <a:t>Cellular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Automata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Based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Predator-Prey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Model</a:t>
            </a:r>
            <a:r>
              <a:rPr lang="es-ES" sz="1100">
                <a:latin typeface="Times New Roman"/>
                <a:cs typeface="Times New Roman"/>
              </a:rPr>
              <a:t>”. In: </a:t>
            </a:r>
            <a:r>
              <a:rPr lang="es-ES" sz="1100" err="1">
                <a:latin typeface="Times New Roman"/>
                <a:cs typeface="Times New Roman"/>
              </a:rPr>
              <a:t>Cellular</a:t>
            </a:r>
            <a:r>
              <a:rPr lang="es-ES" sz="1100">
                <a:latin typeface="Times New Roman"/>
                <a:cs typeface="Times New Roman"/>
              </a:rPr>
              <a:t> </a:t>
            </a:r>
            <a:r>
              <a:rPr lang="es-ES" sz="1100" err="1">
                <a:latin typeface="Times New Roman"/>
                <a:cs typeface="Times New Roman"/>
              </a:rPr>
              <a:t>Automata</a:t>
            </a:r>
            <a:r>
              <a:rPr lang="es-ES" sz="1100">
                <a:latin typeface="Times New Roman"/>
                <a:cs typeface="Times New Roman"/>
              </a:rPr>
              <a:t>. Springer </a:t>
            </a:r>
            <a:r>
              <a:rPr lang="es-ES" sz="1100" err="1">
                <a:latin typeface="Times New Roman"/>
                <a:cs typeface="Times New Roman"/>
              </a:rPr>
              <a:t>Berlin</a:t>
            </a:r>
            <a:r>
              <a:rPr lang="es-ES" sz="1100">
                <a:latin typeface="Times New Roman"/>
                <a:cs typeface="Times New Roman"/>
              </a:rPr>
              <a:t>, Heidelberg, 2006. </a:t>
            </a:r>
            <a:r>
              <a:rPr lang="es-ES" sz="1100" err="1">
                <a:latin typeface="Times New Roman"/>
                <a:cs typeface="Times New Roman"/>
              </a:rPr>
              <a:t>isbn</a:t>
            </a:r>
            <a:r>
              <a:rPr lang="es-ES" sz="1100">
                <a:latin typeface="Times New Roman"/>
                <a:cs typeface="Times New Roman"/>
              </a:rPr>
              <a:t>: 978- 3-540-40929-8.</a:t>
            </a:r>
          </a:p>
        </p:txBody>
      </p:sp>
      <p:pic>
        <p:nvPicPr>
          <p:cNvPr id="10" name="Imagen 9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38AD58CE-1520-44AB-E953-751F731E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5" y="1896734"/>
            <a:ext cx="5338512" cy="3656598"/>
          </a:xfrm>
          <a:prstGeom prst="rect">
            <a:avLst/>
          </a:prstGeom>
        </p:spPr>
      </p:pic>
      <p:pic>
        <p:nvPicPr>
          <p:cNvPr id="11" name="Imagen 10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D12877D5-E39D-1FCC-4BF0-1870EB37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20" y="1899240"/>
            <a:ext cx="5215691" cy="363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55C72-003A-82F1-CC39-10C8DED06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AF167-EC17-FF1D-C653-5A0CAFFC7B2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74C6A2-3007-34C4-D35E-60D5106486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A8F4B7-85B5-1518-B82B-18A80807C9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A9BE1C-F24B-A885-5978-F5A22A32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622421"/>
          </a:xfrm>
        </p:spPr>
        <p:txBody>
          <a:bodyPr/>
          <a:lstStyle/>
          <a:p>
            <a:r>
              <a:rPr lang="en-GB">
                <a:latin typeface="Times New Roman"/>
                <a:ea typeface="Calibri"/>
                <a:cs typeface="Arial"/>
              </a:rPr>
              <a:t>3.4 Stability analysis</a:t>
            </a:r>
          </a:p>
        </p:txBody>
      </p:sp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AB71D9C8-D880-89AE-7BFB-3567D049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59" y="1247587"/>
            <a:ext cx="5617884" cy="56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6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8AA2A-7643-E134-AA6D-4C3F497A9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260A41-B79C-CBD4-5FEA-5E4C520FC6A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36181-C630-8C96-3FAF-F93810CC77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B4461-F401-F244-8C6F-A46C890693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3A7DE1-F071-C9C0-7547-4F637FB5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622421"/>
          </a:xfrm>
        </p:spPr>
        <p:txBody>
          <a:bodyPr/>
          <a:lstStyle/>
          <a:p>
            <a:r>
              <a:rPr lang="en-GB">
                <a:latin typeface="Times New Roman"/>
                <a:ea typeface="Calibri"/>
                <a:cs typeface="Arial"/>
              </a:rPr>
              <a:t>3.4 Stability analysis</a:t>
            </a:r>
          </a:p>
        </p:txBody>
      </p:sp>
      <p:pic>
        <p:nvPicPr>
          <p:cNvPr id="7" name="Imagen 6" descr="Gráfico&#10;&#10;El contenido generado por IA puede ser incorrecto.">
            <a:extLst>
              <a:ext uri="{FF2B5EF4-FFF2-40B4-BE49-F238E27FC236}">
                <a16:creationId xmlns:a16="http://schemas.microsoft.com/office/drawing/2014/main" id="{93FFA71B-147E-DA86-6510-5E83B4B34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2" y="1292410"/>
            <a:ext cx="5558119" cy="55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6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3AD99-D0BC-A195-D566-CE7966A46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9C8D7-BB91-F9A1-ECC4-052505F80FB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A2FFD-BCFB-8864-A5C8-B332F3DD7B5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1887C-F9BF-2E1F-0C93-2A18839A66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 dirty="0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 dirty="0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 dirty="0">
              <a:cs typeface="Arial"/>
            </a:endParaRPr>
          </a:p>
          <a:p>
            <a:endParaRPr lang="es-ES" dirty="0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09DAE3-C9E2-A848-4115-5D7515EE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622421"/>
          </a:xfrm>
        </p:spPr>
        <p:txBody>
          <a:bodyPr/>
          <a:lstStyle/>
          <a:p>
            <a:r>
              <a:rPr lang="en-GB">
                <a:latin typeface="Times New Roman"/>
                <a:ea typeface="Calibri"/>
                <a:cs typeface="Arial"/>
              </a:rPr>
              <a:t>3.4 Stability analysis</a:t>
            </a:r>
          </a:p>
        </p:txBody>
      </p:sp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D5C39D82-DFB7-C7D3-9F91-0896AAD01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68" y="1292410"/>
            <a:ext cx="5632824" cy="556559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7D9DEA5-3E1C-3AFF-FACA-CE6D82AC7273}"/>
              </a:ext>
            </a:extLst>
          </p:cNvPr>
          <p:cNvSpPr txBox="1"/>
          <p:nvPr/>
        </p:nvSpPr>
        <p:spPr>
          <a:xfrm>
            <a:off x="7860631" y="3745831"/>
            <a:ext cx="4010526" cy="664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>
                <a:latin typeface="Times New Roman"/>
                <a:cs typeface="Arial" panose="020B0604020202020204"/>
              </a:rPr>
              <a:t>70% </a:t>
            </a:r>
            <a:r>
              <a:rPr lang="es-ES" sz="2400" dirty="0" err="1">
                <a:latin typeface="Times New Roman"/>
                <a:cs typeface="Arial" panose="020B0604020202020204"/>
              </a:rPr>
              <a:t>of</a:t>
            </a:r>
            <a:r>
              <a:rPr lang="es-ES" sz="2400" dirty="0">
                <a:latin typeface="Times New Roman"/>
                <a:cs typeface="Arial" panose="020B0604020202020204"/>
              </a:rPr>
              <a:t> </a:t>
            </a:r>
            <a:r>
              <a:rPr lang="es-ES" sz="2400" dirty="0" err="1">
                <a:latin typeface="Times New Roman"/>
                <a:cs typeface="Arial" panose="020B0604020202020204"/>
              </a:rPr>
              <a:t>the</a:t>
            </a:r>
            <a:r>
              <a:rPr lang="es-ES" sz="2400" dirty="0">
                <a:latin typeface="Times New Roman"/>
                <a:cs typeface="Arial" panose="020B0604020202020204"/>
              </a:rPr>
              <a:t> cases are </a:t>
            </a:r>
            <a:r>
              <a:rPr lang="es-ES" sz="2400" dirty="0" err="1">
                <a:latin typeface="Times New Roman"/>
                <a:cs typeface="Arial" panose="020B0604020202020204"/>
              </a:rPr>
              <a:t>ending</a:t>
            </a:r>
            <a:r>
              <a:rPr lang="es-ES" sz="2400" dirty="0">
                <a:latin typeface="Times New Roman"/>
                <a:cs typeface="Arial" panose="020B0604020202020204"/>
              </a:rPr>
              <a:t> in </a:t>
            </a:r>
            <a:r>
              <a:rPr lang="es-ES" sz="2400" dirty="0" err="1">
                <a:latin typeface="Times New Roman"/>
                <a:cs typeface="Arial" panose="020B0604020202020204"/>
              </a:rPr>
              <a:t>extinction</a:t>
            </a:r>
            <a:endParaRPr lang="es-ES" sz="2400" dirty="0">
              <a:latin typeface="Times New Roman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9926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74E73-2839-32A2-F0F9-C04C41B76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021E8-8F26-BE5C-D9FB-5C05887E26E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37809-0EC5-CC3F-17F3-A93711C6DE8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565CC-876D-B230-3169-EB9401212B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ED628B-DFE0-CB4C-39E4-64386F81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622421"/>
          </a:xfrm>
        </p:spPr>
        <p:txBody>
          <a:bodyPr/>
          <a:lstStyle/>
          <a:p>
            <a:r>
              <a:rPr lang="en-GB" dirty="0">
                <a:latin typeface="Times New Roman"/>
                <a:ea typeface="Calibri"/>
                <a:cs typeface="Arial"/>
              </a:rPr>
              <a:t>3.5 Fishing extinction?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049DF8F-ABB1-FA20-04F1-5D7F61A5F0D9}"/>
              </a:ext>
            </a:extLst>
          </p:cNvPr>
          <p:cNvSpPr txBox="1"/>
          <p:nvPr/>
        </p:nvSpPr>
        <p:spPr>
          <a:xfrm>
            <a:off x="670560" y="1630680"/>
            <a:ext cx="10881360" cy="227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>
                <a:latin typeface="Times New Roman"/>
                <a:cs typeface="Times New Roman"/>
              </a:rPr>
              <a:t>Energy-based CA model can potentially simulate species extinction by human fishing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>
                <a:latin typeface="Times New Roman"/>
                <a:cs typeface="Times New Roman"/>
              </a:rPr>
              <a:t>But our model is not well fitted for fishing: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GB" sz="2400">
                <a:latin typeface="Times New Roman"/>
                <a:cs typeface="Times New Roman"/>
              </a:rPr>
              <a:t>Humans can hunt or fish more than one prey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GB" sz="2400">
                <a:latin typeface="Times New Roman"/>
                <a:cs typeface="Times New Roman"/>
              </a:rPr>
              <a:t>Humans are not dependent on a single energy source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GB" sz="2400">
                <a:latin typeface="Times New Roman"/>
                <a:cs typeface="Times New Roman"/>
              </a:rPr>
              <a:t>Displacement beyond neighbouring cells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94DF31-6A9C-0193-6094-C0C010D77DE0}"/>
              </a:ext>
            </a:extLst>
          </p:cNvPr>
          <p:cNvSpPr txBox="1"/>
          <p:nvPr/>
        </p:nvSpPr>
        <p:spPr>
          <a:xfrm>
            <a:off x="720165" y="5329518"/>
            <a:ext cx="10452846" cy="664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>
                <a:latin typeface="Times New Roman"/>
                <a:cs typeface="Times New Roman"/>
              </a:rPr>
              <a:t>[6] Milner B. Schaefer. “Some aspects of the dynamics of populations important to the management of the commercial marine fisheries”. In: Bulletin of Mathematical Biology 53.1 (1991), pp. 253–279. </a:t>
            </a:r>
            <a:r>
              <a:rPr lang="en-US" sz="1600" err="1">
                <a:latin typeface="Times New Roman"/>
                <a:cs typeface="Times New Roman"/>
              </a:rPr>
              <a:t>issn</a:t>
            </a:r>
            <a:r>
              <a:rPr lang="en-US" sz="1600">
                <a:latin typeface="Times New Roman"/>
                <a:cs typeface="Times New Roman"/>
              </a:rPr>
              <a:t>: 0092-8240. </a:t>
            </a:r>
            <a:r>
              <a:rPr lang="en-US" sz="1600" err="1">
                <a:latin typeface="Times New Roman"/>
                <a:cs typeface="Times New Roman"/>
              </a:rPr>
              <a:t>doi</a:t>
            </a:r>
            <a:r>
              <a:rPr lang="en-US" sz="1600">
                <a:latin typeface="Times New Roman"/>
                <a:cs typeface="Times New Roman"/>
              </a:rPr>
              <a:t>: https://doi.org/10.1016/S0092-8240(05)80049-7. </a:t>
            </a:r>
            <a:r>
              <a:rPr lang="en-US" sz="1600" err="1">
                <a:latin typeface="Times New Roman"/>
                <a:cs typeface="Times New Roman"/>
              </a:rPr>
              <a:t>url</a:t>
            </a:r>
            <a:r>
              <a:rPr lang="en-US" sz="1600">
                <a:latin typeface="Times New Roman"/>
                <a:cs typeface="Times New Roman"/>
              </a:rPr>
              <a:t>: https://www.sciencedirect.com/science/article/pii/S0092824005800497.</a:t>
            </a:r>
          </a:p>
        </p:txBody>
      </p:sp>
    </p:spTree>
    <p:extLst>
      <p:ext uri="{BB962C8B-B14F-4D97-AF65-F5344CB8AC3E}">
        <p14:creationId xmlns:p14="http://schemas.microsoft.com/office/powerpoint/2010/main" val="356306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994BAD7-1490-F4D5-9092-3EB7111B7DF7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09-06-2025</a:t>
            </a:fld>
            <a:endParaRPr lang="en-GB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BBB35617-5649-3A69-5ACC-A5828B3F289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3C0F465-AC54-5AF4-B9C9-64F21371E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marL="457200" lvl="2" indent="-457200">
              <a:buAutoNum type="arabicPeriod"/>
            </a:pPr>
            <a:r>
              <a:rPr lang="en-GB"/>
              <a:t>Introduction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Lotka-Volterra (LV) model: Analytical solution of exponential + logistic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Cellular Automata (CA) simulation: Energy-based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Mapping from exponential LV model to probabilistic CA 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Conclusion 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4E840CAD-8869-66D6-F142-07912B6A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4576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35CF2-CB29-9C0D-10F0-8BF196D8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E7F80-FED6-5B2C-E1FC-81C7DB8B2E4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457FC-C6CE-26D9-D806-30C6CE785E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D32E7-09CD-2ED9-AE0C-01F693F89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C7716-B896-F8CC-36F4-0DA278D3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60" y="722454"/>
            <a:ext cx="11256874" cy="611216"/>
          </a:xfrm>
        </p:spPr>
        <p:txBody>
          <a:bodyPr/>
          <a:lstStyle/>
          <a:p>
            <a:r>
              <a:rPr lang="en-GB" dirty="0">
                <a:latin typeface="Times New Roman"/>
                <a:ea typeface="Calibri"/>
                <a:cs typeface="Arial"/>
              </a:rPr>
              <a:t>3.6 Seasonal oscillations (No defence)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79A4083-5EE2-72A9-D7F6-EC41CA556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070" y="1564387"/>
            <a:ext cx="9709191" cy="44091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6C22555-1BE6-5A3D-4E94-B8661A53A5F1}"/>
              </a:ext>
            </a:extLst>
          </p:cNvPr>
          <p:cNvSpPr txBox="1"/>
          <p:nvPr/>
        </p:nvSpPr>
        <p:spPr>
          <a:xfrm>
            <a:off x="9243391" y="1408043"/>
            <a:ext cx="2617304" cy="4472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s-ES" sz="1600" err="1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A4C5C1-42C2-BD5E-18C1-3C3C21801A86}"/>
              </a:ext>
            </a:extLst>
          </p:cNvPr>
          <p:cNvSpPr txBox="1"/>
          <p:nvPr/>
        </p:nvSpPr>
        <p:spPr>
          <a:xfrm>
            <a:off x="9384631" y="2815389"/>
            <a:ext cx="234214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>
                <a:latin typeface="Times New Roman"/>
                <a:cs typeface="Arial"/>
              </a:rPr>
              <a:t>Seasons</a:t>
            </a:r>
            <a:r>
              <a:rPr lang="es-ES" sz="2400" dirty="0">
                <a:latin typeface="Times New Roman"/>
                <a:cs typeface="Arial"/>
              </a:rPr>
              <a:t> are </a:t>
            </a:r>
            <a:r>
              <a:rPr lang="es-ES" sz="2400" dirty="0" err="1">
                <a:latin typeface="Times New Roman"/>
                <a:cs typeface="Arial"/>
              </a:rPr>
              <a:t>modelled</a:t>
            </a:r>
            <a:r>
              <a:rPr lang="es-ES" sz="2400" dirty="0">
                <a:latin typeface="Times New Roman"/>
                <a:cs typeface="Arial"/>
              </a:rPr>
              <a:t> </a:t>
            </a:r>
            <a:r>
              <a:rPr lang="es-ES" sz="2400" dirty="0" err="1">
                <a:latin typeface="Times New Roman"/>
                <a:cs typeface="Arial"/>
              </a:rPr>
              <a:t>with</a:t>
            </a:r>
            <a:r>
              <a:rPr lang="es-ES" sz="2400" dirty="0">
                <a:latin typeface="Times New Roman"/>
                <a:cs typeface="Arial"/>
              </a:rPr>
              <a:t> a </a:t>
            </a:r>
            <a:r>
              <a:rPr lang="es-ES" sz="2400" dirty="0" err="1">
                <a:latin typeface="Times New Roman"/>
                <a:cs typeface="Arial"/>
              </a:rPr>
              <a:t>cosine</a:t>
            </a:r>
            <a:r>
              <a:rPr lang="es-ES" sz="2400" dirty="0">
                <a:latin typeface="Times New Roman"/>
                <a:cs typeface="Arial"/>
              </a:rPr>
              <a:t>: </a:t>
            </a:r>
            <a:r>
              <a:rPr lang="es-ES" sz="2400" dirty="0" err="1">
                <a:latin typeface="Times New Roman"/>
                <a:cs typeface="Arial"/>
              </a:rPr>
              <a:t>energy</a:t>
            </a:r>
            <a:r>
              <a:rPr lang="es-ES" sz="2400" dirty="0">
                <a:latin typeface="Times New Roman"/>
                <a:cs typeface="Arial"/>
              </a:rPr>
              <a:t> </a:t>
            </a:r>
            <a:r>
              <a:rPr lang="es-ES" sz="2400" dirty="0" err="1">
                <a:latin typeface="Times New Roman"/>
                <a:cs typeface="Arial"/>
              </a:rPr>
              <a:t>gain</a:t>
            </a:r>
            <a:r>
              <a:rPr lang="es-ES" sz="2400" dirty="0">
                <a:latin typeface="Times New Roman"/>
                <a:cs typeface="Arial"/>
              </a:rPr>
              <a:t> and </a:t>
            </a:r>
            <a:r>
              <a:rPr lang="es-ES" sz="2400" dirty="0" err="1">
                <a:latin typeface="Times New Roman"/>
                <a:cs typeface="Arial"/>
              </a:rPr>
              <a:t>losses</a:t>
            </a:r>
            <a:r>
              <a:rPr lang="es-ES" sz="2400" dirty="0">
                <a:latin typeface="Times New Roman"/>
                <a:cs typeface="Arial"/>
              </a:rPr>
              <a:t> </a:t>
            </a:r>
            <a:r>
              <a:rPr lang="es-ES" sz="2400" dirty="0" err="1">
                <a:latin typeface="Times New Roman"/>
                <a:cs typeface="Arial"/>
              </a:rPr>
              <a:t>vary</a:t>
            </a:r>
            <a:r>
              <a:rPr lang="es-ES" sz="2400" dirty="0">
                <a:latin typeface="Times New Roman"/>
                <a:cs typeface="Arial"/>
              </a:rPr>
              <a:t> in time</a:t>
            </a:r>
          </a:p>
        </p:txBody>
      </p:sp>
    </p:spTree>
    <p:extLst>
      <p:ext uri="{BB962C8B-B14F-4D97-AF65-F5344CB8AC3E}">
        <p14:creationId xmlns:p14="http://schemas.microsoft.com/office/powerpoint/2010/main" val="6201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420CC-1712-2EA0-0738-DED0FEF4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E25B3-43C6-7214-D7D4-923AE5B7B42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9D4FB-504B-4C9B-D91F-3E110378655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F33A3-BEA7-5938-8BEA-EB958D83808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 dirty="0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 dirty="0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 dirty="0">
              <a:cs typeface="Arial"/>
            </a:endParaRPr>
          </a:p>
          <a:p>
            <a:endParaRPr lang="es-ES" dirty="0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5512C-B007-C97F-FCDD-AFF7A7F7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622421"/>
          </a:xfrm>
        </p:spPr>
        <p:txBody>
          <a:bodyPr/>
          <a:lstStyle/>
          <a:p>
            <a:r>
              <a:rPr lang="en-GB" dirty="0">
                <a:latin typeface="Times New Roman"/>
                <a:ea typeface="Calibri"/>
                <a:cs typeface="Times New Roman"/>
              </a:rPr>
              <a:t>3.6 Seasonal oscillations (No defence)</a:t>
            </a:r>
            <a:endParaRPr lang="es-ES" dirty="0">
              <a:cs typeface="Times New Roman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CAD66BC9-BEF5-018C-2C70-74BA20204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7701" y="1248036"/>
            <a:ext cx="5566203" cy="561280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5448C5-5E29-AEB9-E564-180C683A7DFF}"/>
              </a:ext>
            </a:extLst>
          </p:cNvPr>
          <p:cNvSpPr txBox="1"/>
          <p:nvPr/>
        </p:nvSpPr>
        <p:spPr>
          <a:xfrm>
            <a:off x="7700210" y="3721768"/>
            <a:ext cx="3769894" cy="3323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>
                <a:latin typeface="Times New Roman"/>
                <a:cs typeface="Times New Roman"/>
              </a:rPr>
              <a:t>Formation</a:t>
            </a:r>
            <a:r>
              <a:rPr lang="es-ES" sz="2400" dirty="0">
                <a:latin typeface="Times New Roman"/>
                <a:cs typeface="Times New Roman"/>
              </a:rPr>
              <a:t> </a:t>
            </a:r>
            <a:r>
              <a:rPr lang="es-ES" sz="2400" dirty="0" err="1">
                <a:latin typeface="Times New Roman"/>
                <a:cs typeface="Times New Roman"/>
              </a:rPr>
              <a:t>of</a:t>
            </a:r>
            <a:r>
              <a:rPr lang="es-ES" sz="2400" dirty="0">
                <a:latin typeface="Times New Roman"/>
                <a:cs typeface="Times New Roman"/>
              </a:rPr>
              <a:t> </a:t>
            </a:r>
            <a:r>
              <a:rPr lang="es-ES" sz="2400" dirty="0" err="1">
                <a:latin typeface="Times New Roman"/>
                <a:cs typeface="Times New Roman"/>
              </a:rPr>
              <a:t>two</a:t>
            </a:r>
            <a:r>
              <a:rPr lang="es-ES" sz="2400" dirty="0">
                <a:latin typeface="Times New Roman"/>
                <a:cs typeface="Times New Roman"/>
              </a:rPr>
              <a:t> </a:t>
            </a:r>
            <a:r>
              <a:rPr lang="es-ES" sz="2400" dirty="0" err="1">
                <a:latin typeface="Times New Roman"/>
                <a:cs typeface="Times New Roman"/>
              </a:rPr>
              <a:t>stable</a:t>
            </a:r>
            <a:r>
              <a:rPr lang="es-ES" sz="2400" dirty="0">
                <a:latin typeface="Times New Roman"/>
                <a:cs typeface="Times New Roman"/>
              </a:rPr>
              <a:t> </a:t>
            </a:r>
            <a:r>
              <a:rPr lang="es-ES" sz="2400" dirty="0" err="1">
                <a:latin typeface="Times New Roman"/>
                <a:cs typeface="Times New Roman"/>
              </a:rPr>
              <a:t>points</a:t>
            </a:r>
            <a:endParaRPr lang="es-E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6272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EBF0D-BF0C-DBC8-F12E-19C22DEC6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5DB1B7-1474-5C6D-C879-7F30CBF28EF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DE80E-43FC-C346-F7F6-D872BF06E17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47BC7-11CC-F83F-7DBA-E63D23782F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4C9ECA-6B65-0EDF-524C-92F0225D6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622421"/>
          </a:xfrm>
        </p:spPr>
        <p:txBody>
          <a:bodyPr/>
          <a:lstStyle/>
          <a:p>
            <a:r>
              <a:rPr lang="en-GB" dirty="0">
                <a:latin typeface="Times New Roman"/>
                <a:ea typeface="Calibri"/>
                <a:cs typeface="Arial"/>
              </a:rPr>
              <a:t>3.7 Prey defence (with seasons)</a:t>
            </a:r>
            <a:endParaRPr lang="es-ES" dirty="0">
              <a:cs typeface="Arial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F6E01EF-D1FB-F80E-ABD5-FA41916F8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128" y="1480945"/>
            <a:ext cx="10052383" cy="45256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5500930-3A37-B623-33B3-90A79EC32460}"/>
              </a:ext>
            </a:extLst>
          </p:cNvPr>
          <p:cNvSpPr txBox="1"/>
          <p:nvPr/>
        </p:nvSpPr>
        <p:spPr>
          <a:xfrm>
            <a:off x="9427449" y="3079376"/>
            <a:ext cx="2476500" cy="13295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>
                <a:latin typeface="Times New Roman"/>
                <a:cs typeface="Arial"/>
              </a:rPr>
              <a:t>If</a:t>
            </a:r>
            <a:r>
              <a:rPr lang="es-ES" sz="2400" dirty="0">
                <a:latin typeface="Times New Roman"/>
                <a:cs typeface="Arial"/>
              </a:rPr>
              <a:t> </a:t>
            </a:r>
            <a:r>
              <a:rPr lang="es-ES" sz="2400" dirty="0" err="1">
                <a:latin typeface="Times New Roman"/>
                <a:cs typeface="Arial"/>
              </a:rPr>
              <a:t>predator</a:t>
            </a:r>
            <a:r>
              <a:rPr lang="es-ES" sz="2400" dirty="0">
                <a:latin typeface="Times New Roman"/>
                <a:cs typeface="Arial"/>
              </a:rPr>
              <a:t> has at </a:t>
            </a:r>
            <a:r>
              <a:rPr lang="es-ES" sz="2400" dirty="0" err="1">
                <a:latin typeface="Times New Roman"/>
                <a:cs typeface="Arial"/>
              </a:rPr>
              <a:t>least</a:t>
            </a:r>
            <a:r>
              <a:rPr lang="es-ES" sz="2400" dirty="0">
                <a:latin typeface="Times New Roman"/>
                <a:cs typeface="Arial"/>
              </a:rPr>
              <a:t> </a:t>
            </a:r>
            <a:r>
              <a:rPr lang="es-ES" sz="2400" dirty="0" err="1">
                <a:latin typeface="Times New Roman"/>
                <a:cs typeface="Arial"/>
              </a:rPr>
              <a:t>six</a:t>
            </a:r>
            <a:r>
              <a:rPr lang="es-ES" sz="2400" dirty="0">
                <a:latin typeface="Times New Roman"/>
                <a:cs typeface="Arial"/>
              </a:rPr>
              <a:t> </a:t>
            </a:r>
            <a:r>
              <a:rPr lang="es-ES" sz="2400" dirty="0" err="1">
                <a:latin typeface="Times New Roman"/>
                <a:cs typeface="Arial"/>
              </a:rPr>
              <a:t>prey</a:t>
            </a:r>
            <a:r>
              <a:rPr lang="es-ES" sz="2400" dirty="0">
                <a:latin typeface="Times New Roman"/>
                <a:cs typeface="Arial"/>
              </a:rPr>
              <a:t> in </a:t>
            </a:r>
            <a:r>
              <a:rPr lang="es-ES" sz="2400" dirty="0" err="1">
                <a:latin typeface="Times New Roman"/>
                <a:cs typeface="Arial"/>
              </a:rPr>
              <a:t>its</a:t>
            </a:r>
            <a:r>
              <a:rPr lang="es-ES" sz="2400" dirty="0">
                <a:latin typeface="Times New Roman"/>
                <a:cs typeface="Arial"/>
              </a:rPr>
              <a:t> </a:t>
            </a:r>
            <a:r>
              <a:rPr lang="es-ES" sz="2400" dirty="0" err="1">
                <a:latin typeface="Times New Roman"/>
                <a:cs typeface="Arial"/>
              </a:rPr>
              <a:t>surrounding</a:t>
            </a:r>
            <a:r>
              <a:rPr lang="es-ES" sz="2400" dirty="0">
                <a:latin typeface="Times New Roman"/>
                <a:cs typeface="Arial"/>
              </a:rPr>
              <a:t>, </a:t>
            </a:r>
            <a:r>
              <a:rPr lang="es-ES" sz="2400" dirty="0" err="1">
                <a:latin typeface="Times New Roman"/>
                <a:cs typeface="Arial"/>
              </a:rPr>
              <a:t>it</a:t>
            </a:r>
            <a:r>
              <a:rPr lang="es-ES" sz="2400" dirty="0">
                <a:latin typeface="Times New Roman"/>
                <a:cs typeface="Arial"/>
              </a:rPr>
              <a:t> </a:t>
            </a:r>
            <a:r>
              <a:rPr lang="es-ES" sz="2400" dirty="0" err="1">
                <a:latin typeface="Times New Roman"/>
                <a:cs typeface="Arial"/>
              </a:rPr>
              <a:t>cannot</a:t>
            </a:r>
            <a:r>
              <a:rPr lang="es-ES" sz="2400" dirty="0">
                <a:latin typeface="Times New Roman"/>
                <a:cs typeface="Arial"/>
              </a:rPr>
              <a:t> </a:t>
            </a:r>
            <a:r>
              <a:rPr lang="es-ES" sz="2400" dirty="0" err="1">
                <a:latin typeface="Times New Roman"/>
                <a:cs typeface="Arial"/>
              </a:rPr>
              <a:t>hunt</a:t>
            </a:r>
            <a:endParaRPr lang="es-ES" sz="2400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69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62F3-08C0-3985-7B7C-3EABD9D17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683B3-E06C-8AF7-FDB5-59C0A854F8D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FAC8B-ABC1-3C57-D761-A0EDC911760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70577-2A94-8722-FD3A-BCC9E57A47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1D49F5-AC84-4687-0F7F-36FF5701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622421"/>
          </a:xfrm>
        </p:spPr>
        <p:txBody>
          <a:bodyPr/>
          <a:lstStyle/>
          <a:p>
            <a:r>
              <a:rPr lang="en-GB" dirty="0">
                <a:latin typeface="Times New Roman"/>
                <a:ea typeface="Calibri"/>
                <a:cs typeface="Times New Roman"/>
              </a:rPr>
              <a:t>3.7 Prey defence (with seasons)</a:t>
            </a:r>
            <a:endParaRPr lang="es-ES" dirty="0">
              <a:cs typeface="Times New Roman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EE7DCA1-93E6-9ACE-F06C-83B51A823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2643" y="1307431"/>
            <a:ext cx="5606716" cy="55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6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3D2C0-5B67-D998-E548-559D0A824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5C0D23-1860-01A6-3D23-0A272915649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A5316-0213-8ED5-65BB-047774564C3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E06FC-38A9-2FD1-D3B8-8589E53353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FCD98A-27E7-4815-053E-7DCF91EB2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622421"/>
          </a:xfrm>
        </p:spPr>
        <p:txBody>
          <a:bodyPr/>
          <a:lstStyle/>
          <a:p>
            <a:r>
              <a:rPr lang="en-GB">
                <a:latin typeface="Times New Roman"/>
                <a:ea typeface="Calibri"/>
                <a:cs typeface="Arial"/>
              </a:rPr>
              <a:t>3.8 Performance: varying lattice sites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32AF6AC-70DB-5011-086B-469B2F83F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2990" y="1257622"/>
            <a:ext cx="7333155" cy="552674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EB84A3B-722F-B058-CFE6-E42D23EA6DBA}"/>
              </a:ext>
            </a:extLst>
          </p:cNvPr>
          <p:cNvSpPr txBox="1"/>
          <p:nvPr/>
        </p:nvSpPr>
        <p:spPr>
          <a:xfrm>
            <a:off x="9496926" y="1523999"/>
            <a:ext cx="2197768" cy="26309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s-ES" sz="1600" err="1"/>
          </a:p>
        </p:txBody>
      </p:sp>
    </p:spTree>
    <p:extLst>
      <p:ext uri="{BB962C8B-B14F-4D97-AF65-F5344CB8AC3E}">
        <p14:creationId xmlns:p14="http://schemas.microsoft.com/office/powerpoint/2010/main" val="106863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8B395-1674-FCF7-0DAA-163EED922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0D0AA-B165-0399-F32D-228AE13BB5F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D182A-1B1C-4F50-05FE-BBED4C9D5F7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2D122-0C3C-B224-D86B-D9CD18F476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pPr marL="712470" lvl="1" indent="-350520">
              <a:buFont typeface="Courier New" panose="020B0604020202020204" pitchFamily="34" charset="0"/>
              <a:buChar char="o"/>
            </a:pPr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41AB85-03DE-7D2E-71EA-20DE8104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622421"/>
          </a:xfrm>
        </p:spPr>
        <p:txBody>
          <a:bodyPr/>
          <a:lstStyle/>
          <a:p>
            <a:r>
              <a:rPr lang="en-GB">
                <a:latin typeface="Times New Roman"/>
                <a:ea typeface="Calibri"/>
                <a:cs typeface="Arial"/>
              </a:rPr>
              <a:t> 3.8 Performance: varying time steps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D54754F-6C0B-CD82-EC24-FBA93DF64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292" y="1323474"/>
            <a:ext cx="7365395" cy="553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4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CF541-E478-E991-6BCC-B5A5472BF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FAF1584-55A6-B1B8-646A-AE74048B822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09-06-2025</a:t>
            </a:fld>
            <a:endParaRPr lang="en-GB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467F128B-540A-51F0-C0E3-EBBB4984A7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45A794BE-C2B4-3961-032A-E45B61395C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marL="457200" lvl="2" indent="-457200">
              <a:buAutoNum type="arabicPeriod"/>
            </a:pPr>
            <a:r>
              <a:rPr lang="en-GB"/>
              <a:t>Introduction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Lotka-Volterra (LV) model: Analytical solution of exponential + logistic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Cellular Automata (CA) simulation: Energy-based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>
                <a:solidFill>
                  <a:srgbClr val="00B050"/>
                </a:solidFill>
              </a:rPr>
              <a:t>Mapping from exponential LV model to probabilistic CA 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Conclusion 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EAC54844-2A1D-FDCD-EDE6-EDBEA9E9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1004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0EC7-CDB2-ACB4-8EA3-8BFC701B6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9B423-DF5C-8CBE-7886-6F1A2A6755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D58B0-CA41-8E3A-CE75-7C15EC40D67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2241C-EA98-B646-9885-F11D80A13A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To reconcile the LV model with our CA approach, we investigate a probabilistic CA.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Parameters of CA: </a:t>
            </a:r>
          </a:p>
          <a:p>
            <a:pPr>
              <a:buFontTx/>
              <a:buChar char="-"/>
            </a:pPr>
            <a:r>
              <a:rPr lang="en-GB"/>
              <a:t>Predator death rate</a:t>
            </a:r>
          </a:p>
          <a:p>
            <a:pPr>
              <a:buFontTx/>
              <a:buChar char="-"/>
            </a:pPr>
            <a:r>
              <a:rPr lang="en-GB"/>
              <a:t>Prey reproduction rate</a:t>
            </a:r>
          </a:p>
          <a:p>
            <a:pPr>
              <a:buFontTx/>
              <a:buChar char="-"/>
            </a:pPr>
            <a:r>
              <a:rPr lang="en-GB"/>
              <a:t>Prey hunting success probability </a:t>
            </a:r>
          </a:p>
          <a:p>
            <a:pPr>
              <a:buFontTx/>
              <a:buChar char="-"/>
            </a:pPr>
            <a:r>
              <a:rPr lang="en-GB"/>
              <a:t>Prey migration rate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Natural question: Can we map the LV parameters to the CA parameters?</a:t>
            </a:r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82D7D2-42E0-3FA1-793E-94DDEF0B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4.0 A probabilistic CA for predator-prey model</a:t>
            </a:r>
          </a:p>
        </p:txBody>
      </p:sp>
      <p:pic>
        <p:nvPicPr>
          <p:cNvPr id="6" name="Picture 5" descr="A pixelated image of red and blue dots&#10;&#10;AI-generated content may be incorrect.">
            <a:extLst>
              <a:ext uri="{FF2B5EF4-FFF2-40B4-BE49-F238E27FC236}">
                <a16:creationId xmlns:a16="http://schemas.microsoft.com/office/drawing/2014/main" id="{4A311516-553D-4137-33CE-1945A424E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2092790"/>
            <a:ext cx="1955820" cy="19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60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2FEFB-3965-FD23-2B9B-B56B3BBB0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5D48C-1169-4A98-9538-FB74B2C658A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2E8093-9ED5-6727-FF02-A39808E6522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28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B864957-619B-3D5D-D038-51DD73A0B555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718903" y="1482969"/>
                <a:ext cx="10752136" cy="4435476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b="1"/>
                  <a:t>Predator death rate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b="1"/>
                  <a:t>):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/>
                  <a:t>In LV model,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/>
                  <a:t>, which becomes better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GB"/>
                  <a:t>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/>
                  <a:t> (‘make simulation time large’), and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 b="1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b="1"/>
                  <a:t>Prey birth rate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b="1"/>
                  <a:t>):</a:t>
                </a:r>
                <a:endParaRPr lang="en-GB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/>
                  <a:t>Likewise,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GB"/>
                  <a:t> in CA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 </m:t>
                    </m:r>
                  </m:oMath>
                </a14:m>
                <a:r>
                  <a:rPr lang="en-GB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b="1"/>
                  <a:t>Predation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b="1"/>
                  <a:t>):</a:t>
                </a:r>
                <a:endParaRPr lang="en-GB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/>
                  <a:t>Treat cross-terms qualitatively: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means ‘predator growth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/>
                  <a:t>’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/>
                  <a:t>CA model is local/short-sighted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 </m:t>
                    </m:r>
                  </m:oMath>
                </a14:m>
                <a:r>
                  <a:rPr lang="en-GB"/>
                  <a:t>set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/>
                  <a:t> lattice size,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/>
                  <a:t> neighbourhood size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GB"/>
              </a:p>
              <a:p>
                <a:pPr>
                  <a:lnSpc>
                    <a:spcPct val="100000"/>
                  </a:lnSpc>
                </a:pPr>
                <a:endParaRPr lang="en-GB"/>
              </a:p>
              <a:p>
                <a:pPr>
                  <a:lnSpc>
                    <a:spcPct val="100000"/>
                  </a:lnSpc>
                </a:pPr>
                <a:endParaRPr lang="en-GB"/>
              </a:p>
              <a:p>
                <a:pPr>
                  <a:lnSpc>
                    <a:spcPct val="100000"/>
                  </a:lnSpc>
                </a:pPr>
                <a:endParaRPr lang="en-US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B864957-619B-3D5D-D038-51DD73A0B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718903" y="1482969"/>
                <a:ext cx="10752136" cy="4435476"/>
              </a:xfrm>
              <a:blipFill>
                <a:blip r:embed="rId2"/>
                <a:stretch>
                  <a:fillRect l="-1415" t="-170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63185421-F790-6C6E-73C6-AC341DD8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4.1 Parameter mapping LV &gt; 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7FEE0-34C8-ADAD-8A83-46CCD45C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159" y="94096"/>
            <a:ext cx="3800820" cy="1401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57C0AE-463E-D03A-30EA-59756C4BBB55}"/>
              </a:ext>
            </a:extLst>
          </p:cNvPr>
          <p:cNvSpPr txBox="1"/>
          <p:nvPr/>
        </p:nvSpPr>
        <p:spPr>
          <a:xfrm>
            <a:off x="308919" y="-5189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1600" err="1"/>
          </a:p>
        </p:txBody>
      </p:sp>
    </p:spTree>
    <p:extLst>
      <p:ext uri="{BB962C8B-B14F-4D97-AF65-F5344CB8AC3E}">
        <p14:creationId xmlns:p14="http://schemas.microsoft.com/office/powerpoint/2010/main" val="322612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8808B-AE1C-0701-B9C6-D120D99D4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A6DA5-367B-63D9-B6BE-D41028D4CD9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88D09-9536-1F6E-824E-54E70BFA69D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29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F3DC2F7-DB0C-0757-099D-71C849C91718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Recall from earlier: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=0.003,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=0.3,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=0.1.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r>
                  <a:rPr lang="en-GB"/>
                  <a:t>Define dimension = (30,30),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=900,</m:t>
                    </m:r>
                  </m:oMath>
                </a14:m>
                <a:r>
                  <a:rPr lang="en-GB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 </m:t>
                    </m:r>
                    <m:r>
                      <m:rPr>
                        <m:nor/>
                      </m:rPr>
                      <a:rPr lang="en-GB" dirty="0"/>
                      <m:t>,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=0.3,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=0.1 </m:t>
                    </m:r>
                  </m:oMath>
                </a14:m>
                <a:endParaRPr lang="en-GB"/>
              </a:p>
              <a:p>
                <a:pPr marL="0" indent="0">
                  <a:buNone/>
                </a:pPr>
                <a:r>
                  <a:rPr lang="en-GB"/>
                  <a:t>Initialize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en-GB"/>
                  <a:t> predators,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en-GB"/>
                  <a:t> predators and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en-GB"/>
                  <a:t> empty cells</a:t>
                </a:r>
              </a:p>
              <a:p>
                <a:pPr marL="0" indent="0">
                  <a:buNone/>
                </a:pPr>
                <a:endParaRPr lang="en-GB"/>
              </a:p>
              <a:p>
                <a:endParaRPr lang="en-GB"/>
              </a:p>
              <a:p>
                <a:endParaRPr lang="en-GB"/>
              </a:p>
              <a:p>
                <a:endParaRPr lang="en-US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F3DC2F7-DB0C-0757-099D-71C849C91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blipFill>
                <a:blip r:embed="rId2"/>
                <a:stretch>
                  <a:fillRect l="-1415" t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701219C-0CE8-1B21-CE16-16EC1D7C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4.1 Parameter mapping LV &gt; CA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02DB1E-8AE6-DCF1-CB5C-B99C18DD6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159" y="43899"/>
            <a:ext cx="3800820" cy="1401150"/>
          </a:xfrm>
          <a:prstGeom prst="rect">
            <a:avLst/>
          </a:prstGeom>
        </p:spPr>
      </p:pic>
      <p:pic>
        <p:nvPicPr>
          <p:cNvPr id="18" name="Picture 17" descr="A graph of a diagram&#10;&#10;AI-generated content may be incorrect.">
            <a:extLst>
              <a:ext uri="{FF2B5EF4-FFF2-40B4-BE49-F238E27FC236}">
                <a16:creationId xmlns:a16="http://schemas.microsoft.com/office/drawing/2014/main" id="{5F8FF5DA-08E7-489C-D032-EB1E5F6D5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/>
          <a:stretch>
            <a:fillRect/>
          </a:stretch>
        </p:blipFill>
        <p:spPr>
          <a:xfrm>
            <a:off x="1491373" y="2123604"/>
            <a:ext cx="4039036" cy="2183501"/>
          </a:xfrm>
          <a:prstGeom prst="rect">
            <a:avLst/>
          </a:prstGeom>
        </p:spPr>
      </p:pic>
      <p:pic>
        <p:nvPicPr>
          <p:cNvPr id="19" name="Picture 18" descr="A diagram of a graph&#10;&#10;AI-generated content may be incorrect.">
            <a:extLst>
              <a:ext uri="{FF2B5EF4-FFF2-40B4-BE49-F238E27FC236}">
                <a16:creationId xmlns:a16="http://schemas.microsoft.com/office/drawing/2014/main" id="{8A97AD7C-C477-C818-F394-E3AF2D59D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54" y="2147036"/>
            <a:ext cx="3671786" cy="22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6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1DB0-EF67-49D8-9AFE-16C76EFA9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9FF0E-DF01-96C6-CDB7-26013D6DE48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30D8B-2F59-9C5C-851A-4596816CE9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967D0B-0F15-7D00-0611-5905FA8E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Introduction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4FFAF34-BB71-5A1C-2417-49B35E07C4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Ecological systems are complex, but insight into their dynamics is crucial </a:t>
            </a:r>
          </a:p>
          <a:p>
            <a:pPr>
              <a:buFontTx/>
              <a:buChar char="-"/>
            </a:pPr>
            <a:r>
              <a:rPr lang="en-US"/>
              <a:t>Weather forecasting and climate change</a:t>
            </a:r>
          </a:p>
          <a:p>
            <a:pPr>
              <a:buFontTx/>
              <a:buChar char="-"/>
            </a:pPr>
            <a:r>
              <a:rPr lang="en-US"/>
              <a:t>Protection of natural diversity</a:t>
            </a:r>
          </a:p>
          <a:p>
            <a:pPr>
              <a:buFontTx/>
              <a:buChar char="-"/>
            </a:pPr>
            <a:r>
              <a:rPr lang="en-US"/>
              <a:t>Economic considerations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Goal: </a:t>
            </a:r>
            <a:r>
              <a:rPr lang="en-US"/>
              <a:t>Understand dynamics of simple system via two different perspectives</a:t>
            </a:r>
          </a:p>
          <a:p>
            <a:pPr>
              <a:buFontTx/>
              <a:buChar char="-"/>
            </a:pPr>
            <a:r>
              <a:rPr lang="en-US"/>
              <a:t>Analytical models using differential equations </a:t>
            </a:r>
          </a:p>
          <a:p>
            <a:pPr>
              <a:buFontTx/>
              <a:buChar char="-"/>
            </a:pPr>
            <a:r>
              <a:rPr lang="en-US"/>
              <a:t>Numerical models simulating species interaction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4" descr="New Indicators Could Help Manage Global Overfishing | NOAA Fisheries">
            <a:extLst>
              <a:ext uri="{FF2B5EF4-FFF2-40B4-BE49-F238E27FC236}">
                <a16:creationId xmlns:a16="http://schemas.microsoft.com/office/drawing/2014/main" id="{6757C4DC-F72A-262D-E59B-67606680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60" y="1160355"/>
            <a:ext cx="2690707" cy="17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7">
            <a:extLst>
              <a:ext uri="{FF2B5EF4-FFF2-40B4-BE49-F238E27FC236}">
                <a16:creationId xmlns:a16="http://schemas.microsoft.com/office/drawing/2014/main" id="{7BB2C61D-145E-5545-B8FC-BED1CB46ACAF}"/>
              </a:ext>
            </a:extLst>
          </p:cNvPr>
          <p:cNvSpPr txBox="1"/>
          <p:nvPr/>
        </p:nvSpPr>
        <p:spPr>
          <a:xfrm>
            <a:off x="8060265" y="2861970"/>
            <a:ext cx="4131735" cy="206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600" err="1"/>
              <a:t>Source</a:t>
            </a:r>
            <a:r>
              <a:rPr lang="es-ES" sz="600"/>
              <a:t>: </a:t>
            </a:r>
            <a:r>
              <a:rPr lang="en-US" sz="600" i="1"/>
              <a:t>NOAA Fisheries, 2022</a:t>
            </a:r>
            <a:br>
              <a:rPr lang="en-US" sz="600"/>
            </a:br>
            <a:r>
              <a:rPr lang="en-US" sz="600"/>
              <a:t>Available at: </a:t>
            </a:r>
            <a:r>
              <a:rPr lang="en-US" sz="600">
                <a:hlinkClick r:id="rId3"/>
              </a:rPr>
              <a:t>https://www.fisheries.noaa.gov/feature-story/new-indicators-could-help-manage-global-overfishing</a:t>
            </a:r>
            <a:r>
              <a:rPr lang="es-ES" sz="600"/>
              <a:t> </a:t>
            </a:r>
          </a:p>
        </p:txBody>
      </p:sp>
      <p:pic>
        <p:nvPicPr>
          <p:cNvPr id="9" name="Picture 2" descr="Predator-prey models to model users | by Tony Fish | &lt;/Hello, CDO!&gt; | Medium">
            <a:extLst>
              <a:ext uri="{FF2B5EF4-FFF2-40B4-BE49-F238E27FC236}">
                <a16:creationId xmlns:a16="http://schemas.microsoft.com/office/drawing/2014/main" id="{817BF2AD-3AE1-051E-A755-4689A5334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268" y="4281190"/>
            <a:ext cx="3488418" cy="164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6">
            <a:extLst>
              <a:ext uri="{FF2B5EF4-FFF2-40B4-BE49-F238E27FC236}">
                <a16:creationId xmlns:a16="http://schemas.microsoft.com/office/drawing/2014/main" id="{B66FC94C-F03A-135F-4DF8-27553EF96E19}"/>
              </a:ext>
            </a:extLst>
          </p:cNvPr>
          <p:cNvSpPr txBox="1"/>
          <p:nvPr/>
        </p:nvSpPr>
        <p:spPr>
          <a:xfrm>
            <a:off x="7041268" y="5914809"/>
            <a:ext cx="3768064" cy="277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600" err="1"/>
              <a:t>Source</a:t>
            </a:r>
            <a:r>
              <a:rPr lang="es-ES" sz="600"/>
              <a:t>: </a:t>
            </a:r>
            <a:r>
              <a:rPr lang="es-ES" sz="600" i="1" err="1"/>
              <a:t>Predator-prey</a:t>
            </a:r>
            <a:r>
              <a:rPr lang="es-ES" sz="600" i="1"/>
              <a:t> </a:t>
            </a:r>
            <a:r>
              <a:rPr lang="es-ES" sz="600" i="1" err="1"/>
              <a:t>models</a:t>
            </a:r>
            <a:r>
              <a:rPr lang="es-ES" sz="600" i="1"/>
              <a:t> </a:t>
            </a:r>
            <a:r>
              <a:rPr lang="es-ES" sz="600" i="1" err="1"/>
              <a:t>to</a:t>
            </a:r>
            <a:r>
              <a:rPr lang="es-ES" sz="600" i="1"/>
              <a:t> </a:t>
            </a:r>
            <a:r>
              <a:rPr lang="es-ES" sz="600" i="1" err="1"/>
              <a:t>model</a:t>
            </a:r>
            <a:r>
              <a:rPr lang="es-ES" sz="600" i="1"/>
              <a:t> </a:t>
            </a:r>
            <a:r>
              <a:rPr lang="es-ES" sz="600" i="1" err="1"/>
              <a:t>users</a:t>
            </a:r>
            <a:r>
              <a:rPr lang="es-ES" sz="600"/>
              <a:t>, Medium, 2020.                                                                                                             </a:t>
            </a:r>
            <a:r>
              <a:rPr lang="en-US" sz="600"/>
              <a:t>Available at: </a:t>
            </a:r>
            <a:r>
              <a:rPr lang="en-US" sz="600">
                <a:hlinkClick r:id="rId5"/>
              </a:rPr>
              <a:t>https://medium.com/hello-cdo/predator-prey-models-to-model-users-9ed717fa548f</a:t>
            </a:r>
            <a:endParaRPr lang="es-ES" sz="600"/>
          </a:p>
        </p:txBody>
      </p:sp>
    </p:spTree>
    <p:extLst>
      <p:ext uri="{BB962C8B-B14F-4D97-AF65-F5344CB8AC3E}">
        <p14:creationId xmlns:p14="http://schemas.microsoft.com/office/powerpoint/2010/main" val="65224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8C7E9-4D9E-C5F5-0850-DC094D4D1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B8317A-7435-48F7-2BA5-8853FEA954A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4FACD-5DB6-FB63-6F18-E910AD1073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9C817-173F-BF7E-8CC4-37682CE4C3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endParaRPr lang="en-GB"/>
          </a:p>
          <a:p>
            <a:endParaRPr lang="en-GB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E37182-3DF5-2D12-EC05-80A98686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4.2 Comparison exp. LV and prob. CA 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96F0B99-6992-46E6-5C00-E7D2C993905C}"/>
              </a:ext>
            </a:extLst>
          </p:cNvPr>
          <p:cNvSpPr/>
          <p:nvPr/>
        </p:nvSpPr>
        <p:spPr>
          <a:xfrm>
            <a:off x="4433024" y="2241343"/>
            <a:ext cx="683046" cy="1872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err="1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0BBF700-2AE3-7541-AFF5-6F68E9FF66AE}"/>
              </a:ext>
            </a:extLst>
          </p:cNvPr>
          <p:cNvSpPr/>
          <p:nvPr/>
        </p:nvSpPr>
        <p:spPr>
          <a:xfrm>
            <a:off x="4433024" y="4906521"/>
            <a:ext cx="683046" cy="1872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err="1"/>
          </a:p>
        </p:txBody>
      </p:sp>
      <p:pic>
        <p:nvPicPr>
          <p:cNvPr id="17" name="Picture 16" descr="A graph of a graph&#10;&#10;AI-generated content may be incorrect.">
            <a:extLst>
              <a:ext uri="{FF2B5EF4-FFF2-40B4-BE49-F238E27FC236}">
                <a16:creationId xmlns:a16="http://schemas.microsoft.com/office/drawing/2014/main" id="{91254F89-AFE6-BB1C-820A-EF03F75E9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4" b="4318"/>
          <a:stretch>
            <a:fillRect/>
          </a:stretch>
        </p:blipFill>
        <p:spPr>
          <a:xfrm>
            <a:off x="8529432" y="1142348"/>
            <a:ext cx="2826688" cy="2505502"/>
          </a:xfrm>
          <a:prstGeom prst="rect">
            <a:avLst/>
          </a:prstGeom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4C56F95-EF59-0EE3-C16E-B8AFB01A6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"/>
          <a:stretch>
            <a:fillRect/>
          </a:stretch>
        </p:blipFill>
        <p:spPr>
          <a:xfrm>
            <a:off x="5583936" y="1195916"/>
            <a:ext cx="2725176" cy="2505502"/>
          </a:xfrm>
          <a:prstGeom prst="rect">
            <a:avLst/>
          </a:prstGeom>
        </p:spPr>
      </p:pic>
      <p:pic>
        <p:nvPicPr>
          <p:cNvPr id="21" name="Picture 2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EB35A97-A21B-D98F-9826-3B4C8C1DD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/>
          <a:stretch>
            <a:fillRect/>
          </a:stretch>
        </p:blipFill>
        <p:spPr>
          <a:xfrm>
            <a:off x="5610771" y="3840347"/>
            <a:ext cx="2840405" cy="26515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F709A0-EA90-88E4-4B29-EEE7D3B04C64}"/>
              </a:ext>
            </a:extLst>
          </p:cNvPr>
          <p:cNvSpPr txBox="1"/>
          <p:nvPr/>
        </p:nvSpPr>
        <p:spPr>
          <a:xfrm>
            <a:off x="8387839" y="5026663"/>
            <a:ext cx="3578137" cy="2949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/>
              <a:t>Parameter mapping is possible!</a:t>
            </a:r>
          </a:p>
        </p:txBody>
      </p:sp>
      <p:pic>
        <p:nvPicPr>
          <p:cNvPr id="23" name="Picture 22" descr="A graph of a diagram&#10;&#10;AI-generated content may be incorrect.">
            <a:extLst>
              <a:ext uri="{FF2B5EF4-FFF2-40B4-BE49-F238E27FC236}">
                <a16:creationId xmlns:a16="http://schemas.microsoft.com/office/drawing/2014/main" id="{995C6D94-298C-6418-ADEE-EB60517C68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/>
          <a:stretch>
            <a:fillRect/>
          </a:stretch>
        </p:blipFill>
        <p:spPr>
          <a:xfrm>
            <a:off x="732982" y="1325021"/>
            <a:ext cx="3876088" cy="2095411"/>
          </a:xfrm>
          <a:prstGeom prst="rect">
            <a:avLst/>
          </a:prstGeom>
        </p:spPr>
      </p:pic>
      <p:pic>
        <p:nvPicPr>
          <p:cNvPr id="24" name="Picture 23" descr="A diagram of a graph&#10;&#10;AI-generated content may be incorrect.">
            <a:extLst>
              <a:ext uri="{FF2B5EF4-FFF2-40B4-BE49-F238E27FC236}">
                <a16:creationId xmlns:a16="http://schemas.microsoft.com/office/drawing/2014/main" id="{B5036EB0-74B5-B749-3445-46CDFBA5BB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2" y="3939370"/>
            <a:ext cx="3479340" cy="217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41196-17CF-75FC-67FE-C78340C9A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8E2FEC-1C2F-1FD9-BB2D-35B0723F700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09-06-2025</a:t>
            </a:fld>
            <a:endParaRPr lang="en-GB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0160C06C-1B6E-1610-CE85-D73E9A1A15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5FB6173-E315-A3CB-458F-3AD54B07C0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marL="457200" lvl="2" indent="-457200">
              <a:buAutoNum type="arabicPeriod"/>
            </a:pPr>
            <a:r>
              <a:rPr lang="en-GB"/>
              <a:t>Introduction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Lotka-Volterra (LV) model: Analytical solution of exponential + logistic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Cellular Automata (CA) simulation: Energy-based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>
                <a:solidFill>
                  <a:schemeClr val="tx1"/>
                </a:solidFill>
              </a:rPr>
              <a:t>Mapping from exponential LV model to probabilistic CA 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>
                <a:solidFill>
                  <a:srgbClr val="00B050"/>
                </a:solidFill>
              </a:rPr>
              <a:t>Conclusion 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C758C468-6FBF-3074-554B-1AB76F1B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0821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8547-81B2-82E4-FE1F-3F0B3DA9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8D156-0A46-90C8-20B3-40175A51771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259C8-84BA-1CE3-4D85-777B2FA6822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9C5392-9278-8BBF-2CDE-964C8787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Conclusion &amp; Outlook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A4BF116-A73A-51D8-C584-169E9DB46C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8903" y="1482969"/>
            <a:ext cx="10752136" cy="4435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Both analytical and numerical methods give insight into population dynamics</a:t>
            </a:r>
          </a:p>
          <a:p>
            <a:pPr>
              <a:lnSpc>
                <a:spcPct val="100000"/>
              </a:lnSpc>
            </a:pPr>
            <a:r>
              <a:rPr lang="en-GB" dirty="0"/>
              <a:t>Analytical methods give explainable insight into stability and bifurcations</a:t>
            </a:r>
          </a:p>
          <a:p>
            <a:pPr>
              <a:lnSpc>
                <a:spcPct val="100000"/>
              </a:lnSpc>
            </a:pPr>
            <a:r>
              <a:rPr lang="en-GB" dirty="0"/>
              <a:t>Cellular Automata can reasonably approximate LV model, but also explore behaviours that are difficult to formulate analytically</a:t>
            </a:r>
          </a:p>
          <a:p>
            <a:pPr>
              <a:lnSpc>
                <a:spcPct val="100000"/>
              </a:lnSpc>
            </a:pPr>
            <a:r>
              <a:rPr lang="en-GB" dirty="0"/>
              <a:t>CA simulations give insight into dynamics of predator-prey systems, and allow for evidence-based policies (environmental protection, economic viability, etc.)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What’s next?</a:t>
            </a:r>
          </a:p>
          <a:p>
            <a:pPr>
              <a:lnSpc>
                <a:spcPct val="100000"/>
              </a:lnSpc>
            </a:pPr>
            <a:r>
              <a:rPr lang="en-US" dirty="0"/>
              <a:t>Adding more species to the simulation</a:t>
            </a:r>
          </a:p>
          <a:p>
            <a:pPr>
              <a:lnSpc>
                <a:spcPct val="100000"/>
              </a:lnSpc>
            </a:pPr>
            <a:r>
              <a:rPr lang="en-US" dirty="0"/>
              <a:t>Defining more complex food chain hierarchies</a:t>
            </a:r>
          </a:p>
          <a:p>
            <a:pPr>
              <a:lnSpc>
                <a:spcPct val="100000"/>
              </a:lnSpc>
            </a:pPr>
            <a:r>
              <a:rPr lang="en-US" dirty="0"/>
              <a:t>Adapting more realistic reproduction </a:t>
            </a:r>
            <a:r>
              <a:rPr lang="en-US" dirty="0" err="1"/>
              <a:t>behaviour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154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97D9B-9036-90F1-CC28-6189584E126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ED09CB-E9EC-9DD1-1F93-C3076BA751A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20277366-ADFA-65BB-D849-66D193F8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9" y="728412"/>
            <a:ext cx="9941092" cy="54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D55EC50D-C86A-D40C-D7F7-BAC0DB25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9019"/>
            <a:ext cx="859210" cy="276999"/>
          </a:xfrm>
        </p:spPr>
        <p:txBody>
          <a:bodyPr/>
          <a:lstStyle/>
          <a:p>
            <a:r>
              <a:rPr lang="en-GB" err="1"/>
              <a:t>Afsluiter</a:t>
            </a:r>
            <a:endParaRPr lang="en-GB"/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F1088A3A-0540-8654-A5D8-0802F994A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8" y="4617236"/>
            <a:ext cx="10752137" cy="666849"/>
          </a:xfrm>
        </p:spPr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!</a:t>
            </a:r>
            <a:endParaRPr lang="en-GB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A65AA486-227E-5207-B006-1DD6CB30C88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05040" y="5813671"/>
            <a:ext cx="766235" cy="184666"/>
          </a:xfrm>
        </p:spPr>
        <p:txBody>
          <a:bodyPr/>
          <a:lstStyle/>
          <a:p>
            <a:fld id="{0B57809A-424E-488B-B764-EB3D039228D5}" type="datetime1">
              <a:rPr lang="nl-NL" smtClean="0"/>
              <a:t>09-06-2025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73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8E076-78EC-EB02-B8C9-9E0A3185108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19F4C-0C53-B2BA-E9AC-81F954F7E4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C24AF2-13D5-95DA-D1E8-7F8BF1B6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863" y="3105591"/>
            <a:ext cx="5006273" cy="323409"/>
          </a:xfrm>
        </p:spPr>
        <p:txBody>
          <a:bodyPr/>
          <a:lstStyle/>
          <a:p>
            <a:r>
              <a:rPr lang="en-US" dirty="0"/>
              <a:t>Supplementary Slides</a:t>
            </a:r>
          </a:p>
        </p:txBody>
      </p:sp>
    </p:spTree>
    <p:extLst>
      <p:ext uri="{BB962C8B-B14F-4D97-AF65-F5344CB8AC3E}">
        <p14:creationId xmlns:p14="http://schemas.microsoft.com/office/powerpoint/2010/main" val="42100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7E4D-9F10-9BBF-2760-1012B8AC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021DD3-2840-240B-5E72-6B6D3712324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4BAC80-5E08-F4D3-2B57-82F2240BFEF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36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8A847A3-3E3E-FC13-D0F3-822633441222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/>
            <p:txBody>
              <a:bodyPr/>
              <a:lstStyle/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Simple model; stable points can be determined analytically: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=0.003,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/>
                  <a:t>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8A847A3-3E3E-FC13-D0F3-8226334412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blipFill>
                <a:blip r:embed="rId2"/>
                <a:stretch>
                  <a:fillRect l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E51C704A-AD05-F94E-362C-03CDBA8F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Exponential LV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7E75E-A840-71C7-39E0-76BB5214C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159" y="94096"/>
            <a:ext cx="3800820" cy="1401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008CF-0D23-7ADB-5942-2B3F650BB824}"/>
              </a:ext>
            </a:extLst>
          </p:cNvPr>
          <p:cNvSpPr txBox="1"/>
          <p:nvPr/>
        </p:nvSpPr>
        <p:spPr>
          <a:xfrm>
            <a:off x="-3180522" y="30877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160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8532C-E7DA-2757-5670-4D90ABD439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09" t="8339"/>
          <a:stretch>
            <a:fillRect/>
          </a:stretch>
        </p:blipFill>
        <p:spPr>
          <a:xfrm>
            <a:off x="7595653" y="1573894"/>
            <a:ext cx="4142854" cy="1112546"/>
          </a:xfrm>
          <a:prstGeom prst="rect">
            <a:avLst/>
          </a:prstGeom>
        </p:spPr>
      </p:pic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13561BED-E2F0-6816-51CA-F491CE8D9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/>
          <a:stretch>
            <a:fillRect/>
          </a:stretch>
        </p:blipFill>
        <p:spPr>
          <a:xfrm>
            <a:off x="1167551" y="3357850"/>
            <a:ext cx="4888832" cy="2642900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7C9772ED-E634-A0B6-3FC6-0B78B269E2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32" y="3357850"/>
            <a:ext cx="4444314" cy="27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8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D7EFF-51B0-F00E-372E-743F3E36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58AE14-449C-AF35-14DF-E10DE1BECE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5D1DD-179D-342E-79AA-D124B27858E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272AF-FB1C-D31A-B159-88451D6384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Stable points are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Bifurcation Analysis on non-trivial stable point: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Considering eigenvalues of Jacobian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0C8DE9-39CF-B8DC-9BA9-D412B977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Logistic LV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3302B-E632-E8B9-A1B7-22BA6F794561}"/>
              </a:ext>
            </a:extLst>
          </p:cNvPr>
          <p:cNvSpPr txBox="1"/>
          <p:nvPr/>
        </p:nvSpPr>
        <p:spPr>
          <a:xfrm>
            <a:off x="-3180522" y="30877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160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BFBAB-9C7A-B8F6-F778-EDD4AAAB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925" y="85692"/>
            <a:ext cx="4215804" cy="1273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1734BA-4ED7-5141-3A32-F6E205D9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351" y="1392300"/>
            <a:ext cx="4614222" cy="580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43EDE8-17A2-5D63-A85C-4A8599771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282" y="2906617"/>
            <a:ext cx="4182967" cy="755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D92B3-ADB5-E5B7-B761-908B56A09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48" y="2849499"/>
            <a:ext cx="3576121" cy="869867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B1D6D49E-B54A-A391-DB5B-7C35EF05A38A}"/>
              </a:ext>
            </a:extLst>
          </p:cNvPr>
          <p:cNvSpPr/>
          <p:nvPr/>
        </p:nvSpPr>
        <p:spPr>
          <a:xfrm>
            <a:off x="5680310" y="3194892"/>
            <a:ext cx="683046" cy="1872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81D2DB-5CDB-6EEC-C4D6-D0D032F93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9462" y="4181661"/>
            <a:ext cx="4890245" cy="11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4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70A4-CFC3-7E85-A338-B7D96B957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D5B41-A407-0EFC-CD7B-EA89699F010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1FFD3-9FBB-02DF-0A72-4499A594546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38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849AFA9-1518-314E-A77E-032BE7FF41E6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Stable points are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=50,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=48,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/>
                  <a:t>:  </a:t>
                </a:r>
              </a:p>
              <a:p>
                <a:pPr marL="0" indent="0">
                  <a:buNone/>
                </a:pPr>
                <a:r>
                  <a:rPr lang="en-US"/>
                  <a:t>Bifurcation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r>
                  <a:rPr lang="en-US"/>
                  <a:t> (towards spiral sink coexistence)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A849AFA9-1518-314E-A77E-032BE7FF41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blipFill>
                <a:blip r:embed="rId2"/>
                <a:stretch>
                  <a:fillRect l="-1415" t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04C875D7-6003-CC7F-328F-164710D0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Logistic LV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37C87-DA52-F171-E242-F6A3958FFD79}"/>
              </a:ext>
            </a:extLst>
          </p:cNvPr>
          <p:cNvSpPr txBox="1"/>
          <p:nvPr/>
        </p:nvSpPr>
        <p:spPr>
          <a:xfrm>
            <a:off x="-3180522" y="30877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160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89BBF-38F8-C6A3-7EED-5AC774E8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25" y="85692"/>
            <a:ext cx="4215804" cy="1273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AE24BC-1F47-98BF-E83F-07A2926D9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351" y="1392300"/>
            <a:ext cx="4614222" cy="5806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498C29-72FE-26EE-E0EB-A0C2B45E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243" y="1764135"/>
            <a:ext cx="4215804" cy="9652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CA2B51-B22E-E685-F7A3-74F1B464AC93}"/>
              </a:ext>
            </a:extLst>
          </p:cNvPr>
          <p:cNvCxnSpPr>
            <a:cxnSpLocks/>
          </p:cNvCxnSpPr>
          <p:nvPr/>
        </p:nvCxnSpPr>
        <p:spPr>
          <a:xfrm>
            <a:off x="5618602" y="2061084"/>
            <a:ext cx="1751682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A223F-373C-69FD-BF2E-FF1BB0DE55D2}"/>
              </a:ext>
            </a:extLst>
          </p:cNvPr>
          <p:cNvCxnSpPr>
            <a:cxnSpLocks/>
          </p:cNvCxnSpPr>
          <p:nvPr/>
        </p:nvCxnSpPr>
        <p:spPr>
          <a:xfrm>
            <a:off x="9718080" y="2841445"/>
            <a:ext cx="2205967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2168748-A112-B491-073B-9ACE1BFCC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06" y="3646182"/>
            <a:ext cx="4139230" cy="2759487"/>
          </a:xfrm>
          <a:prstGeom prst="rect">
            <a:avLst/>
          </a:prstGeom>
        </p:spPr>
      </p:pic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C4FF001-30A3-1BFD-B835-5CD9380C14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685" y="3643632"/>
            <a:ext cx="4139230" cy="275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1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EA02-9B06-0DC0-85E7-E18AD079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9CD7D0-A269-73B2-E75A-3FDD16C0B67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09-06-2025</a:t>
            </a:fld>
            <a:endParaRPr lang="en-GB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77433FFB-1529-CBFA-DDB6-D7FF69563FF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793D24B-D7FC-FB22-9DA1-AD9707D877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lvl="2"/>
            <a:r>
              <a:rPr lang="en-GB"/>
              <a:t>Migration as another phenomenon that resembles reality (respecting </a:t>
            </a:r>
            <a:r>
              <a:rPr lang="en-GB" err="1"/>
              <a:t>spatio</a:t>
            </a:r>
            <a:r>
              <a:rPr lang="en-GB"/>
              <a:t>-temporal relation) which is difficult to capture analytically</a:t>
            </a:r>
          </a:p>
          <a:p>
            <a:pPr lvl="2"/>
            <a:endParaRPr lang="en-GB"/>
          </a:p>
          <a:p>
            <a:pPr lvl="2"/>
            <a:endParaRPr lang="en-GB"/>
          </a:p>
          <a:p>
            <a:pPr lvl="2"/>
            <a:endParaRPr lang="en-GB"/>
          </a:p>
          <a:p>
            <a:pPr lvl="2"/>
            <a:endParaRPr lang="en-GB"/>
          </a:p>
          <a:p>
            <a:pPr lvl="2"/>
            <a:endParaRPr lang="en-GB"/>
          </a:p>
          <a:p>
            <a:pPr lvl="2"/>
            <a:endParaRPr lang="en-GB"/>
          </a:p>
          <a:p>
            <a:pPr lvl="2"/>
            <a:endParaRPr lang="en-GB"/>
          </a:p>
          <a:p>
            <a:pPr lvl="2"/>
            <a:r>
              <a:rPr lang="en-GB"/>
              <a:t>Migration must be nonzero in order to observe predicted behaviour; hypothesis: we need reasonable mobility to ensure mixing and not getting stuck in local extinction, which can propagate to the entire system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9AD935B-8C5F-8617-D47C-0B059CCC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/>
              <a:t>Probabilistic CA: migration analysis</a:t>
            </a:r>
          </a:p>
        </p:txBody>
      </p:sp>
      <p:pic>
        <p:nvPicPr>
          <p:cNvPr id="33" name="Picture 32" descr="A graph of a large number of people&#10;&#10;AI-generated content may be incorrect.">
            <a:extLst>
              <a:ext uri="{FF2B5EF4-FFF2-40B4-BE49-F238E27FC236}">
                <a16:creationId xmlns:a16="http://schemas.microsoft.com/office/drawing/2014/main" id="{965E5EA5-33BE-6D9B-AFAD-3B24FD523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"/>
          <a:stretch>
            <a:fillRect/>
          </a:stretch>
        </p:blipFill>
        <p:spPr>
          <a:xfrm>
            <a:off x="2586293" y="2211859"/>
            <a:ext cx="3048387" cy="2851523"/>
          </a:xfrm>
          <a:prstGeom prst="rect">
            <a:avLst/>
          </a:prstGeom>
        </p:spPr>
      </p:pic>
      <p:pic>
        <p:nvPicPr>
          <p:cNvPr id="35" name="Picture 34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30F98CEA-A0AE-968C-24A5-3FDA90611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"/>
          <a:stretch>
            <a:fillRect/>
          </a:stretch>
        </p:blipFill>
        <p:spPr>
          <a:xfrm>
            <a:off x="6094972" y="2211859"/>
            <a:ext cx="3048388" cy="28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8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A16AC-2A5F-5DE5-AB26-C6E9A19ED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4A22013-8711-CE36-744C-8574ACB612BA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09-06-2025</a:t>
            </a:fld>
            <a:endParaRPr lang="en-GB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BD355E17-F919-1918-1F50-95A7D1C12BF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8A4A51A-7085-B289-8C64-946853CEA3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marL="457200" lvl="2" indent="-457200">
              <a:buAutoNum type="arabicPeriod"/>
            </a:pPr>
            <a:r>
              <a:rPr lang="en-GB"/>
              <a:t>Introduction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>
                <a:solidFill>
                  <a:schemeClr val="accent6"/>
                </a:solidFill>
              </a:rPr>
              <a:t>Lotka-Volterra (LV) model: Analytical solution of exponential + logistic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Cellular Automata (CA) simulation: Energy-based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Mapping from exponential LV model to probabilistic CA 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Conclusion 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C3B8CD95-8821-9D64-4081-FDF182893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6893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0E7510-9995-BE77-DF0A-F0DD8609D3B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48E21-D474-EFFC-C5BB-7F15DFD631A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09C89-FA90-7618-EFF6-B8ED8322FF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s-ES" err="1">
                <a:cs typeface="Arial"/>
              </a:rPr>
              <a:t>Overpopulation</a:t>
            </a:r>
            <a:r>
              <a:rPr lang="es-ES">
                <a:cs typeface="Arial"/>
              </a:rPr>
              <a:t>: 3; </a:t>
            </a:r>
            <a:r>
              <a:rPr lang="es-ES" err="1">
                <a:cs typeface="Arial"/>
              </a:rPr>
              <a:t>Loss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prey</a:t>
            </a:r>
            <a:r>
              <a:rPr lang="es-ES">
                <a:cs typeface="Arial"/>
              </a:rPr>
              <a:t> in </a:t>
            </a:r>
            <a:r>
              <a:rPr lang="es-ES" err="1">
                <a:cs typeface="Arial"/>
              </a:rPr>
              <a:t>overpopulation</a:t>
            </a:r>
            <a:r>
              <a:rPr lang="es-ES">
                <a:cs typeface="Arial"/>
              </a:rPr>
              <a:t>: 1.7</a:t>
            </a:r>
          </a:p>
          <a:p>
            <a:r>
              <a:rPr lang="es-ES" err="1">
                <a:cs typeface="Arial"/>
              </a:rPr>
              <a:t>Predator's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loss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for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moving</a:t>
            </a:r>
            <a:r>
              <a:rPr lang="es-ES">
                <a:cs typeface="Arial"/>
              </a:rPr>
              <a:t>: 2.5; </a:t>
            </a:r>
            <a:r>
              <a:rPr lang="es-ES" err="1">
                <a:cs typeface="Arial"/>
              </a:rPr>
              <a:t>Prey's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gain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for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moving</a:t>
            </a:r>
            <a:r>
              <a:rPr lang="es-ES">
                <a:cs typeface="Arial"/>
              </a:rPr>
              <a:t>: 0.8</a:t>
            </a:r>
          </a:p>
          <a:p>
            <a:r>
              <a:rPr lang="es-ES" err="1">
                <a:cs typeface="Arial"/>
              </a:rPr>
              <a:t>Loss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when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hunting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fails</a:t>
            </a:r>
            <a:r>
              <a:rPr lang="es-ES">
                <a:cs typeface="Arial"/>
              </a:rPr>
              <a:t>: 3.2</a:t>
            </a:r>
          </a:p>
          <a:p>
            <a:r>
              <a:rPr lang="es-ES" err="1">
                <a:cs typeface="Arial"/>
              </a:rPr>
              <a:t>Prey's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loss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when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reproducing</a:t>
            </a:r>
            <a:r>
              <a:rPr lang="es-ES">
                <a:cs typeface="Arial"/>
              </a:rPr>
              <a:t>: 1.2</a:t>
            </a:r>
          </a:p>
          <a:p>
            <a:r>
              <a:rPr lang="es-ES" err="1">
                <a:cs typeface="Arial"/>
              </a:rPr>
              <a:t>Minimum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energy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for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prey's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reproduction</a:t>
            </a:r>
            <a:r>
              <a:rPr lang="es-ES">
                <a:cs typeface="Arial"/>
              </a:rPr>
              <a:t>: 3.9</a:t>
            </a:r>
          </a:p>
          <a:p>
            <a:r>
              <a:rPr lang="es-ES" err="1">
                <a:cs typeface="Arial"/>
              </a:rPr>
              <a:t>Minimum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energy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for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predator's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reproduction</a:t>
            </a:r>
            <a:r>
              <a:rPr lang="es-ES">
                <a:cs typeface="Arial"/>
              </a:rPr>
              <a:t>: 4.7</a:t>
            </a:r>
          </a:p>
          <a:p>
            <a:endParaRPr lang="es-ES">
              <a:cs typeface="Arial"/>
            </a:endParaRPr>
          </a:p>
          <a:p>
            <a:endParaRPr lang="es-ES"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830E1-D148-93B9-4C92-2C7B46E9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>
                <a:cs typeface="Arial"/>
              </a:rPr>
              <a:t>Parameters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for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balanced</a:t>
            </a:r>
            <a:r>
              <a:rPr lang="es-ES">
                <a:cs typeface="Arial"/>
              </a:rPr>
              <a:t> </a:t>
            </a:r>
            <a:r>
              <a:rPr lang="es-ES" err="1">
                <a:cs typeface="Arial"/>
              </a:rPr>
              <a:t>evolution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140680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96678D-4BBB-939B-33A5-0EF3F2F80B3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2FC10-7945-05CA-B691-870B6812EF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69A49-B66E-78B6-FD96-02C5276B31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Pair of first-order (nonlinear) differential equations to describe population dynamics in predator-prey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Multiple variations exists, e.g., featuring exponential or logistic prey growth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E46EE7-D016-03E5-3AA0-B6B4ADFC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2.0 Lotka-Volterra (LV)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7DFC8D-5EC0-2BE5-10AD-3C2F9F00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444" y="2665582"/>
            <a:ext cx="4918765" cy="1813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5591A-AAFA-5AA2-D766-58EA21E42074}"/>
              </a:ext>
            </a:extLst>
          </p:cNvPr>
          <p:cNvSpPr txBox="1"/>
          <p:nvPr/>
        </p:nvSpPr>
        <p:spPr>
          <a:xfrm>
            <a:off x="-3180522" y="30877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160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A67A6-1040-2C72-152D-7B92AD8E0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280" y="6135546"/>
            <a:ext cx="6172244" cy="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6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77F33-9CB0-93CB-6C8E-A80356605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915CE7-0AE1-43CC-EE8C-06158183A0C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9FD81B-3DCF-DFFA-64AD-8B24A3F3A56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6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6D2F9A1-B5D1-4DF7-8210-2A141DC199DD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Simple model with exponential prey growth, exhibits non-trivial stable point at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=0.003,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/>
                  <a:t>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6D2F9A1-B5D1-4DF7-8210-2A141DC19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blipFill>
                <a:blip r:embed="rId2"/>
                <a:stretch>
                  <a:fillRect l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F8CDE528-19E5-F943-897E-FB5BC7F2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2.1 Exponential LV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2AB37-6C1C-7A6F-25D1-610BAB2A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159" y="94096"/>
            <a:ext cx="3800820" cy="1401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D615A-9213-E1FE-7443-E20BB2343B33}"/>
              </a:ext>
            </a:extLst>
          </p:cNvPr>
          <p:cNvSpPr txBox="1"/>
          <p:nvPr/>
        </p:nvSpPr>
        <p:spPr>
          <a:xfrm>
            <a:off x="-3180522" y="30877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160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5982D-4817-03CD-9ABE-7FE7CFDD2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436" y="1760184"/>
            <a:ext cx="2222500" cy="711200"/>
          </a:xfrm>
          <a:prstGeom prst="rect">
            <a:avLst/>
          </a:prstGeom>
        </p:spPr>
      </p:pic>
      <p:pic>
        <p:nvPicPr>
          <p:cNvPr id="31" name="Picture 30" descr="A graph of a diagram&#10;&#10;AI-generated content may be incorrect.">
            <a:extLst>
              <a:ext uri="{FF2B5EF4-FFF2-40B4-BE49-F238E27FC236}">
                <a16:creationId xmlns:a16="http://schemas.microsoft.com/office/drawing/2014/main" id="{142358AB-092B-F54C-74A3-8097F9492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"/>
          <a:stretch>
            <a:fillRect/>
          </a:stretch>
        </p:blipFill>
        <p:spPr>
          <a:xfrm>
            <a:off x="1167551" y="3357850"/>
            <a:ext cx="4888832" cy="2642900"/>
          </a:xfrm>
          <a:prstGeom prst="rect">
            <a:avLst/>
          </a:prstGeom>
        </p:spPr>
      </p:pic>
      <p:pic>
        <p:nvPicPr>
          <p:cNvPr id="33" name="Picture 32" descr="A diagram of a graph&#10;&#10;AI-generated content may be incorrect.">
            <a:extLst>
              <a:ext uri="{FF2B5EF4-FFF2-40B4-BE49-F238E27FC236}">
                <a16:creationId xmlns:a16="http://schemas.microsoft.com/office/drawing/2014/main" id="{5AFC4447-8FFA-D393-CC65-6370780F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32" y="3357850"/>
            <a:ext cx="4444314" cy="27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1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AE152-4A38-4599-3046-B1BEA3EB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F7BD0-8397-32F3-E9D9-085C8155582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388E3-E56A-7E3B-6A59-5D720823534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7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C52BA6D-8121-5F3E-B112-315D0EBAE43D}"/>
                  </a:ext>
                </a:extLst>
              </p:cNvPr>
              <p:cNvSpPr>
                <a:spLocks noGrp="1"/>
              </p:cNvSpPr>
              <p:nvPr>
                <p:ph type="body" sz="quarter" idx="21"/>
              </p:nvPr>
            </p:nvSpPr>
            <p:spPr>
              <a:xfrm>
                <a:off x="719139" y="1565274"/>
                <a:ext cx="10752136" cy="1222336"/>
              </a:xfrm>
            </p:spPr>
            <p:txBody>
              <a:bodyPr/>
              <a:lstStyle/>
              <a:p>
                <a:pPr marL="0" indent="0">
                  <a:lnSpc>
                    <a:spcPts val="3100"/>
                  </a:lnSpc>
                  <a:buNone/>
                </a:pPr>
                <a:r>
                  <a:rPr lang="en-US"/>
                  <a:t>Logistic prey growth (capacity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) with non-trivial stable point                                            and </a:t>
                </a:r>
              </a:p>
              <a:p>
                <a:pPr marL="0" indent="0">
                  <a:lnSpc>
                    <a:spcPts val="3100"/>
                  </a:lnSpc>
                  <a:buNone/>
                </a:pPr>
                <a:r>
                  <a:rPr lang="en-US"/>
                  <a:t>bifurcation at capacity 			           .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C52BA6D-8121-5F3E-B112-315D0EBAE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21"/>
              </p:nvPr>
            </p:nvSpPr>
            <p:spPr>
              <a:xfrm>
                <a:off x="719139" y="1565274"/>
                <a:ext cx="10752136" cy="1222336"/>
              </a:xfrm>
              <a:blipFill>
                <a:blip r:embed="rId2"/>
                <a:stretch>
                  <a:fillRect l="-1415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A64F5205-B1A8-B5DA-0B26-57043D36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2.2 Logistic LV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745BA-05F0-AD25-854B-5E7CA2105703}"/>
              </a:ext>
            </a:extLst>
          </p:cNvPr>
          <p:cNvSpPr txBox="1"/>
          <p:nvPr/>
        </p:nvSpPr>
        <p:spPr>
          <a:xfrm>
            <a:off x="-3180522" y="30877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160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70DA8-46BB-E5E4-6712-22818A57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247" y="85692"/>
            <a:ext cx="3557482" cy="1074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9D6F8-9D51-B5BB-7F41-A88AEC788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186" y="1371117"/>
            <a:ext cx="29845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ADDFB8-42FD-E545-E590-D9908B93A4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6" r="2084"/>
          <a:stretch>
            <a:fillRect/>
          </a:stretch>
        </p:blipFill>
        <p:spPr>
          <a:xfrm>
            <a:off x="3261064" y="1997236"/>
            <a:ext cx="2771502" cy="647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D47A94-8257-1AA6-669E-6AB696FB75E3}"/>
                  </a:ext>
                </a:extLst>
              </p:cNvPr>
              <p:cNvSpPr txBox="1"/>
              <p:nvPr/>
            </p:nvSpPr>
            <p:spPr>
              <a:xfrm>
                <a:off x="5032261" y="3922388"/>
                <a:ext cx="183949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bifurcation 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r>
                  <a:rPr lang="en-US" sz="140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D47A94-8257-1AA6-669E-6AB696FB7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261" y="3922388"/>
                <a:ext cx="1839498" cy="307777"/>
              </a:xfrm>
              <a:prstGeom prst="rect">
                <a:avLst/>
              </a:prstGeom>
              <a:blipFill>
                <a:blip r:embed="rId6"/>
                <a:stretch>
                  <a:fillRect l="-1379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695AE028-0F4E-80BE-2A5B-18BC23E2EFBD}"/>
              </a:ext>
            </a:extLst>
          </p:cNvPr>
          <p:cNvSpPr/>
          <p:nvPr/>
        </p:nvSpPr>
        <p:spPr>
          <a:xfrm>
            <a:off x="5452306" y="4284480"/>
            <a:ext cx="1160519" cy="465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sz="160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CFA14A-3877-650D-0A8B-8D71F9CE2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1536" y="6332624"/>
            <a:ext cx="5842059" cy="465096"/>
          </a:xfrm>
          <a:prstGeom prst="rect">
            <a:avLst/>
          </a:prstGeom>
        </p:spPr>
      </p:pic>
      <p:pic>
        <p:nvPicPr>
          <p:cNvPr id="19" name="Picture 1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03C79D7-C9AD-FCB6-50DA-F77532E56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83" y="3348182"/>
            <a:ext cx="4139230" cy="2759487"/>
          </a:xfrm>
          <a:prstGeom prst="rect">
            <a:avLst/>
          </a:prstGeom>
        </p:spPr>
      </p:pic>
      <p:pic>
        <p:nvPicPr>
          <p:cNvPr id="22" name="Picture 2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8A47B87-DCA3-8AE0-B506-C049BD142B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902" y="3294724"/>
            <a:ext cx="4139230" cy="27594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F478B5-B545-8FC8-DCE4-77AB38049A42}"/>
                  </a:ext>
                </a:extLst>
              </p:cNvPr>
              <p:cNvSpPr txBox="1"/>
              <p:nvPr/>
            </p:nvSpPr>
            <p:spPr>
              <a:xfrm>
                <a:off x="644017" y="2767027"/>
                <a:ext cx="80318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=50,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=48,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=0.01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F478B5-B545-8FC8-DCE4-77AB38049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17" y="2767027"/>
                <a:ext cx="8031892" cy="369332"/>
              </a:xfrm>
              <a:prstGeom prst="rect">
                <a:avLst/>
              </a:prstGeom>
              <a:blipFill>
                <a:blip r:embed="rId10"/>
                <a:stretch>
                  <a:fillRect l="-63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59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7A345-57CE-DCE1-FD6E-D81641C9C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FE769E-BCE2-02A5-BC92-D63FA8D8623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10146569" y="6405669"/>
            <a:ext cx="766235" cy="184666"/>
          </a:xfrm>
        </p:spPr>
        <p:txBody>
          <a:bodyPr/>
          <a:lstStyle/>
          <a:p>
            <a:fld id="{087A43E6-197A-4232-A775-7017A41F9758}" type="datetime1">
              <a:rPr lang="nl-NL" smtClean="0"/>
              <a:t>09-06-2025</a:t>
            </a:fld>
            <a:endParaRPr lang="en-GB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18127FE9-F017-E161-7605-342D6FB7C95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178464" y="6405669"/>
            <a:ext cx="291298" cy="184666"/>
          </a:xfrm>
        </p:spPr>
        <p:txBody>
          <a:bodyPr/>
          <a:lstStyle/>
          <a:p>
            <a:fld id="{9E843DB9-9987-4157-AB9C-CEA8D7D910BB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A873F6E-979B-72B8-1D76-9E3B20603E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139" y="1565274"/>
            <a:ext cx="10752136" cy="4435476"/>
          </a:xfrm>
        </p:spPr>
        <p:txBody>
          <a:bodyPr/>
          <a:lstStyle/>
          <a:p>
            <a:pPr marL="457200" lvl="2" indent="-457200">
              <a:buAutoNum type="arabicPeriod"/>
            </a:pPr>
            <a:r>
              <a:rPr lang="en-GB"/>
              <a:t>Introduction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Lotka-Volterra (LV) model: Analytical solution of exponential + logistic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>
                <a:solidFill>
                  <a:schemeClr val="accent6"/>
                </a:solidFill>
              </a:rPr>
              <a:t>Cellular Automata (CA) simulation: Energy-based model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Mapping from exponential LV model to probabilistic CA 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GB"/>
              <a:t>Conclusion 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4D242D3-3526-FF34-DB36-24D6A47A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66" y="722454"/>
            <a:ext cx="10752610" cy="323409"/>
          </a:xfrm>
        </p:spPr>
        <p:txBody>
          <a:bodyPr/>
          <a:lstStyle/>
          <a:p>
            <a:r>
              <a:rPr lang="en-GB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4113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6CFC6-A4DA-8E69-A087-F5255D439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6E8B3-E872-2E64-B69A-393EE9A497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03B48DA-2759-4DC2-ADEB-419D18991E4A}" type="datetime1">
              <a:rPr lang="nl-NL" smtClean="0"/>
              <a:t>09-06-2025</a:t>
            </a:fld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58FA6-A40B-FA53-A1E6-702F5DCEE4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E843DB9-9987-4157-AB9C-CEA8D7D910BB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C137F-ADEC-51D0-D7E4-3C727FF029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Numerical simulation replicates analytical model, but is restricted in expressivity</a:t>
            </a:r>
          </a:p>
          <a:p>
            <a:pPr marL="0" indent="0">
              <a:buNone/>
            </a:pPr>
            <a:br>
              <a:rPr lang="en-US"/>
            </a:br>
            <a:r>
              <a:rPr lang="en-US"/>
              <a:t>We want a more realistic simulation: </a:t>
            </a:r>
            <a:r>
              <a:rPr lang="en-US" b="1"/>
              <a:t>Cellular Automata (CA)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CAs are computational models to simulate the </a:t>
            </a:r>
            <a:r>
              <a:rPr lang="en-US" err="1"/>
              <a:t>behaviour</a:t>
            </a:r>
            <a:r>
              <a:rPr lang="en-US"/>
              <a:t> of complex systems:</a:t>
            </a:r>
          </a:p>
          <a:p>
            <a:r>
              <a:rPr lang="en-US"/>
              <a:t>Grid of cells with finite number of states</a:t>
            </a:r>
          </a:p>
          <a:p>
            <a:r>
              <a:rPr lang="en-US"/>
              <a:t>Discrete update rules (can be deterministic or probabilistic) to define system evolution </a:t>
            </a:r>
          </a:p>
          <a:p>
            <a:r>
              <a:rPr lang="en-US"/>
              <a:t>Locality due to neighbor interactions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 Useful for our goal to simulate realistic predator-prey systems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4AE4FF-320A-B14A-C96B-CD9B3173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2.3 Population dynamics: Beyond the LV model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2C989-7700-55D0-6FC4-974564919A2B}"/>
              </a:ext>
            </a:extLst>
          </p:cNvPr>
          <p:cNvSpPr txBox="1"/>
          <p:nvPr/>
        </p:nvSpPr>
        <p:spPr>
          <a:xfrm>
            <a:off x="-3180522" y="30877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1600" err="1"/>
          </a:p>
        </p:txBody>
      </p:sp>
      <p:pic>
        <p:nvPicPr>
          <p:cNvPr id="8" name="Picture 7" descr="A pixelated image of red and blue dots&#10;&#10;AI-generated content may be incorrect.">
            <a:extLst>
              <a:ext uri="{FF2B5EF4-FFF2-40B4-BE49-F238E27FC236}">
                <a16:creationId xmlns:a16="http://schemas.microsoft.com/office/drawing/2014/main" id="{5989EA61-8272-4288-93CA-077CD87B8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238" y="1258454"/>
            <a:ext cx="1713382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 DELFT | TEMPLATE (SLIDEBUILDER)">
  <a:themeElements>
    <a:clrScheme name="Aangepast 4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6D6"/>
      </a:accent1>
      <a:accent2>
        <a:srgbClr val="0C2340"/>
      </a:accent2>
      <a:accent3>
        <a:srgbClr val="EF60A3"/>
      </a:accent3>
      <a:accent4>
        <a:srgbClr val="EC6842"/>
      </a:accent4>
      <a:accent5>
        <a:srgbClr val="FFB81C"/>
      </a:accent5>
      <a:accent6>
        <a:srgbClr val="6CC24A"/>
      </a:accent6>
      <a:hlink>
        <a:srgbClr val="00A6D6"/>
      </a:hlink>
      <a:folHlink>
        <a:srgbClr val="00A6D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lnSpc>
            <a:spcPct val="90000"/>
          </a:lnSpc>
          <a:spcBef>
            <a:spcPts val="2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600"/>
          </a:spcBef>
          <a:spcAft>
            <a:spcPts val="600"/>
          </a:spcAft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4F8AECC6-D329-4AE3-BCDB-373F234A7437}" vid="{B81EAC2A-555D-4936-8BF3-0B3B9DD84B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8CCD81E9B8EC4AA9F37098270FA7B2" ma:contentTypeVersion="4" ma:contentTypeDescription="Create a new document." ma:contentTypeScope="" ma:versionID="9ce5ff8de277547019f95db8a51cce4b">
  <xsd:schema xmlns:xsd="http://www.w3.org/2001/XMLSchema" xmlns:xs="http://www.w3.org/2001/XMLSchema" xmlns:p="http://schemas.microsoft.com/office/2006/metadata/properties" xmlns:ns2="5495e808-e183-4a7a-9118-4955941b014f" targetNamespace="http://schemas.microsoft.com/office/2006/metadata/properties" ma:root="true" ma:fieldsID="a5e672448a10a9fa3db7d336141638ff" ns2:_="">
    <xsd:import namespace="5495e808-e183-4a7a-9118-4955941b01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5e808-e183-4a7a-9118-4955941b01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FC8290-00E3-448B-9B15-87007C7044D9}">
  <ds:schemaRefs>
    <ds:schemaRef ds:uri="5495e808-e183-4a7a-9118-4955941b01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1BE96A-004D-462B-9683-1ED8D109FF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60251D-6FF0-4793-A20E-73F86C34C07D}">
  <ds:schemaRefs>
    <ds:schemaRef ds:uri="5495e808-e183-4a7a-9118-4955941b014f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template - TU Delft huisstijl</Template>
  <TotalTime>0</TotalTime>
  <Words>1804</Words>
  <Application>Microsoft Macintosh PowerPoint</Application>
  <PresentationFormat>Widescreen</PresentationFormat>
  <Paragraphs>360</Paragraphs>
  <Slides>40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</vt:lpstr>
      <vt:lpstr>Arial</vt:lpstr>
      <vt:lpstr>Calibri</vt:lpstr>
      <vt:lpstr>Cambria Math</vt:lpstr>
      <vt:lpstr>Courier New</vt:lpstr>
      <vt:lpstr>Segoe UI Light</vt:lpstr>
      <vt:lpstr>Times New Roman</vt:lpstr>
      <vt:lpstr>TU DELFT | TEMPLATE (SLIDEBUILDER)</vt:lpstr>
      <vt:lpstr>Title slide + image</vt:lpstr>
      <vt:lpstr>Outline</vt:lpstr>
      <vt:lpstr>1. Introduction</vt:lpstr>
      <vt:lpstr>Outline</vt:lpstr>
      <vt:lpstr>2.0 Lotka-Volterra (LV) model</vt:lpstr>
      <vt:lpstr>2.1 Exponential LV model</vt:lpstr>
      <vt:lpstr>2.2 Logistic LV model</vt:lpstr>
      <vt:lpstr>Outline</vt:lpstr>
      <vt:lpstr>2.3 Population dynamics: Beyond the LV model </vt:lpstr>
      <vt:lpstr>3.1. Energy-based CA: Set-up and initialization</vt:lpstr>
      <vt:lpstr>3.2. Energy-based CA: Evolution rules </vt:lpstr>
      <vt:lpstr>3.2. Energy-based CA: Evolution rules </vt:lpstr>
      <vt:lpstr>3.2. Energy-based CA: Evolution rules </vt:lpstr>
      <vt:lpstr>3.3 Balanced evolution (No seasons, no prey defence)</vt:lpstr>
      <vt:lpstr>3.3 Balanced evolution (No seasons, no prey defence)</vt:lpstr>
      <vt:lpstr>3.4 Stability analysis</vt:lpstr>
      <vt:lpstr>3.4 Stability analysis</vt:lpstr>
      <vt:lpstr>3.4 Stability analysis</vt:lpstr>
      <vt:lpstr>3.5 Fishing extinction?</vt:lpstr>
      <vt:lpstr>3.6 Seasonal oscillations (No defence)</vt:lpstr>
      <vt:lpstr>3.6 Seasonal oscillations (No defence)</vt:lpstr>
      <vt:lpstr>3.7 Prey defence (with seasons)</vt:lpstr>
      <vt:lpstr>3.7 Prey defence (with seasons)</vt:lpstr>
      <vt:lpstr>3.8 Performance: varying lattice sites</vt:lpstr>
      <vt:lpstr> 3.8 Performance: varying time steps</vt:lpstr>
      <vt:lpstr>Outline</vt:lpstr>
      <vt:lpstr>4.0 A probabilistic CA for predator-prey model</vt:lpstr>
      <vt:lpstr>4.1 Parameter mapping LV &gt; CA</vt:lpstr>
      <vt:lpstr>4.1 Parameter mapping LV &gt; CA</vt:lpstr>
      <vt:lpstr>4.2 Comparison exp. LV and prob. CA model</vt:lpstr>
      <vt:lpstr>Outline</vt:lpstr>
      <vt:lpstr>5. Conclusion &amp; Outlook</vt:lpstr>
      <vt:lpstr>PowerPoint Presentation</vt:lpstr>
      <vt:lpstr>Afsluiter</vt:lpstr>
      <vt:lpstr>Supplementary Slides</vt:lpstr>
      <vt:lpstr>Exponential LV model</vt:lpstr>
      <vt:lpstr>Logistic LV model</vt:lpstr>
      <vt:lpstr>Logistic LV model</vt:lpstr>
      <vt:lpstr>Probabilistic CA: migration analysis</vt:lpstr>
      <vt:lpstr>Parameters for balanced evolution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Ellie Boyd</dc:creator>
  <cp:lastModifiedBy>Tim Neumann</cp:lastModifiedBy>
  <cp:revision>1</cp:revision>
  <dcterms:created xsi:type="dcterms:W3CDTF">2025-03-10T09:36:58Z</dcterms:created>
  <dcterms:modified xsi:type="dcterms:W3CDTF">2025-06-09T21:49:42Z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0x0101006F8CCD81E9B8EC4AA9F37098270FA7B2</vt:lpwstr>
  </property>
</Properties>
</file>